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2"/>
  </p:notesMasterIdLst>
  <p:sldIdLst>
    <p:sldId id="256" r:id="rId2"/>
    <p:sldId id="258" r:id="rId3"/>
    <p:sldId id="257"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7BF3"/>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98" d="100"/>
          <a:sy n="98" d="100"/>
        </p:scale>
        <p:origin x="84" y="4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0EB7D5-94B7-4871-B1DA-C9548F8972B2}" type="datetimeFigureOut">
              <a:rPr lang="en-US" smtClean="0"/>
              <a:t>10/6/2014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DEDF2C-83AB-461F-897F-A323A51A05D8}" type="slidenum">
              <a:rPr lang="en-US" smtClean="0"/>
              <a:t>‹#›</a:t>
            </a:fld>
            <a:endParaRPr lang="en-US"/>
          </a:p>
        </p:txBody>
      </p:sp>
    </p:spTree>
    <p:extLst>
      <p:ext uri="{BB962C8B-B14F-4D97-AF65-F5344CB8AC3E}">
        <p14:creationId xmlns:p14="http://schemas.microsoft.com/office/powerpoint/2010/main" val="2637788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40D87D0-E7B5-463F-A71D-2F3FB3232020}" type="slidenum">
              <a:rPr lang="en-US" smtClean="0"/>
              <a:t>2</a:t>
            </a:fld>
            <a:endParaRPr lang="en-US"/>
          </a:p>
        </p:txBody>
      </p:sp>
    </p:spTree>
    <p:extLst>
      <p:ext uri="{BB962C8B-B14F-4D97-AF65-F5344CB8AC3E}">
        <p14:creationId xmlns:p14="http://schemas.microsoft.com/office/powerpoint/2010/main" val="3579781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10/6/2014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10/6/2014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10/6/2014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10/6/2014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10/6/2014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10/6/2014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10/6/2014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10/6/2014</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6.xml"/><Relationship Id="rId4" Type="http://schemas.openxmlformats.org/officeDocument/2006/relationships/image" Target="../media/image11.gif"/></Relationships>
</file>

<file path=ppt/slides/_rels/slide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6.xml"/><Relationship Id="rId4" Type="http://schemas.openxmlformats.org/officeDocument/2006/relationships/image" Target="../media/image14.gif"/></Relationships>
</file>

<file path=ppt/slides/_rels/slide7.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gi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gi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GEM </a:t>
            </a:r>
            <a:r>
              <a:rPr lang="en-US" dirty="0" err="1" smtClean="0"/>
              <a:t>Minidrift</a:t>
            </a:r>
            <a:r>
              <a:rPr lang="en-US" dirty="0" smtClean="0"/>
              <a:t> detector</a:t>
            </a:r>
            <a:br>
              <a:rPr lang="en-US" dirty="0" smtClean="0"/>
            </a:br>
            <a:r>
              <a:rPr lang="en-US" dirty="0" smtClean="0"/>
              <a:t>with chevron Readout</a:t>
            </a:r>
            <a:endParaRPr lang="en-US" dirty="0"/>
          </a:p>
        </p:txBody>
      </p:sp>
      <p:sp>
        <p:nvSpPr>
          <p:cNvPr id="3" name="Subtitle 2"/>
          <p:cNvSpPr>
            <a:spLocks noGrp="1"/>
          </p:cNvSpPr>
          <p:nvPr>
            <p:ph type="subTitle" idx="1"/>
          </p:nvPr>
        </p:nvSpPr>
        <p:spPr>
          <a:xfrm>
            <a:off x="684212" y="3981889"/>
            <a:ext cx="6400800" cy="1947333"/>
          </a:xfrm>
        </p:spPr>
        <p:txBody>
          <a:bodyPr/>
          <a:lstStyle/>
          <a:p>
            <a:r>
              <a:rPr lang="en-US" dirty="0" smtClean="0"/>
              <a:t>EIC Tracking Meeting 10/6/14</a:t>
            </a:r>
          </a:p>
          <a:p>
            <a:endParaRPr lang="en-US" dirty="0" smtClean="0"/>
          </a:p>
          <a:p>
            <a:r>
              <a:rPr lang="en-US" sz="1400" dirty="0" err="1" smtClean="0">
                <a:solidFill>
                  <a:schemeClr val="tx1">
                    <a:lumMod val="95000"/>
                  </a:schemeClr>
                </a:solidFill>
              </a:rPr>
              <a:t>B.Azmoun</a:t>
            </a:r>
            <a:r>
              <a:rPr lang="en-US" sz="1400" dirty="0" smtClean="0">
                <a:solidFill>
                  <a:schemeClr val="tx1">
                    <a:lumMod val="95000"/>
                  </a:schemeClr>
                </a:solidFill>
              </a:rPr>
              <a:t>, BNL</a:t>
            </a:r>
          </a:p>
        </p:txBody>
      </p:sp>
    </p:spTree>
    <p:extLst>
      <p:ext uri="{BB962C8B-B14F-4D97-AF65-F5344CB8AC3E}">
        <p14:creationId xmlns:p14="http://schemas.microsoft.com/office/powerpoint/2010/main" val="29733391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34400" cy="1507067"/>
          </a:xfrm>
        </p:spPr>
        <p:txBody>
          <a:bodyPr/>
          <a:lstStyle/>
          <a:p>
            <a:r>
              <a:rPr lang="en-US" dirty="0" smtClean="0"/>
              <a:t>Conclusions</a:t>
            </a:r>
            <a:endParaRPr lang="en-US" dirty="0"/>
          </a:p>
        </p:txBody>
      </p:sp>
      <p:sp>
        <p:nvSpPr>
          <p:cNvPr id="3" name="TextBox 2"/>
          <p:cNvSpPr txBox="1"/>
          <p:nvPr/>
        </p:nvSpPr>
        <p:spPr>
          <a:xfrm>
            <a:off x="625813" y="1264596"/>
            <a:ext cx="8073957" cy="3693319"/>
          </a:xfrm>
          <a:prstGeom prst="rect">
            <a:avLst/>
          </a:prstGeom>
          <a:noFill/>
        </p:spPr>
        <p:txBody>
          <a:bodyPr wrap="square" rtlCol="0">
            <a:spAutoFit/>
          </a:bodyPr>
          <a:lstStyle/>
          <a:p>
            <a:pPr marL="285750" indent="-285750">
              <a:buFont typeface="Wingdings" panose="05000000000000000000" pitchFamily="2" charset="2"/>
              <a:buChar char="Ø"/>
            </a:pPr>
            <a:r>
              <a:rPr lang="en-US" dirty="0" smtClean="0"/>
              <a:t>With the use of this new time bin centroid method, the resolution obtained using the chevron pads is comparable with the method used in analyzing the data from the COMPASS readout, all the while recruiting </a:t>
            </a:r>
            <a:r>
              <a:rPr lang="en-US" dirty="0" smtClean="0">
                <a:solidFill>
                  <a:srgbClr val="FFC000"/>
                </a:solidFill>
              </a:rPr>
              <a:t>4 to 5 times fewer hit pads </a:t>
            </a:r>
            <a:r>
              <a:rPr lang="en-US" dirty="0" smtClean="0"/>
              <a:t>to get the job done.</a:t>
            </a:r>
          </a:p>
          <a:p>
            <a:endParaRPr lang="en-US" dirty="0"/>
          </a:p>
          <a:p>
            <a:pPr marL="285750" indent="-285750">
              <a:buFont typeface="Wingdings" panose="05000000000000000000" pitchFamily="2" charset="2"/>
              <a:buChar char="Ø"/>
            </a:pPr>
            <a:r>
              <a:rPr lang="en-US" dirty="0" smtClean="0"/>
              <a:t>This method is amenable with the use of the following tricks</a:t>
            </a:r>
          </a:p>
          <a:p>
            <a:pPr marL="742950" lvl="1" indent="-285750">
              <a:buFont typeface="Wingdings" panose="05000000000000000000" pitchFamily="2" charset="2"/>
              <a:buChar char="§"/>
            </a:pPr>
            <a:r>
              <a:rPr lang="en-US" dirty="0" smtClean="0"/>
              <a:t>Weighted vector </a:t>
            </a:r>
            <a:r>
              <a:rPr lang="en-US" dirty="0" err="1" smtClean="0"/>
              <a:t>reco</a:t>
            </a:r>
            <a:r>
              <a:rPr lang="en-US" dirty="0" smtClean="0"/>
              <a:t>	</a:t>
            </a:r>
          </a:p>
          <a:p>
            <a:pPr marL="742950" lvl="1" indent="-285750">
              <a:buFont typeface="Wingdings" panose="05000000000000000000" pitchFamily="2" charset="2"/>
              <a:buChar char="§"/>
            </a:pPr>
            <a:r>
              <a:rPr lang="en-US" dirty="0" smtClean="0"/>
              <a:t>Correction function (point by point)</a:t>
            </a:r>
          </a:p>
          <a:p>
            <a:pPr marL="742950" lvl="1" indent="-285750">
              <a:buFont typeface="Wingdings" panose="05000000000000000000" pitchFamily="2" charset="2"/>
              <a:buChar char="§"/>
            </a:pPr>
            <a:r>
              <a:rPr lang="en-US" dirty="0" smtClean="0"/>
              <a:t>PA pulse truncation optimization</a:t>
            </a:r>
          </a:p>
          <a:p>
            <a:pPr marL="742950" lvl="1" indent="-285750">
              <a:buFont typeface="Wingdings" panose="05000000000000000000" pitchFamily="2" charset="2"/>
              <a:buChar char="§"/>
            </a:pPr>
            <a:r>
              <a:rPr lang="en-US" dirty="0" smtClean="0"/>
              <a:t>Can we incorporate the traditional and new method into a hybrid method to get a better result still? For instance, weight the centroid and the two vector </a:t>
            </a:r>
            <a:r>
              <a:rPr lang="en-US" dirty="0" err="1" smtClean="0"/>
              <a:t>reco</a:t>
            </a:r>
            <a:r>
              <a:rPr lang="en-US" dirty="0" smtClean="0"/>
              <a:t> methods to find the position.</a:t>
            </a:r>
            <a:endParaRPr lang="en-US" dirty="0"/>
          </a:p>
        </p:txBody>
      </p:sp>
    </p:spTree>
    <p:extLst>
      <p:ext uri="{BB962C8B-B14F-4D97-AF65-F5344CB8AC3E}">
        <p14:creationId xmlns:p14="http://schemas.microsoft.com/office/powerpoint/2010/main" val="305893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55"/>
            <a:ext cx="8534400" cy="808641"/>
          </a:xfrm>
        </p:spPr>
        <p:txBody>
          <a:bodyPr>
            <a:normAutofit/>
          </a:bodyPr>
          <a:lstStyle/>
          <a:p>
            <a:r>
              <a:rPr lang="en-US" dirty="0" smtClean="0"/>
              <a:t>Align mini-drift and Ref. detector</a:t>
            </a:r>
            <a:endParaRPr lang="en-US" dirty="0"/>
          </a:p>
        </p:txBody>
      </p:sp>
      <p:pic>
        <p:nvPicPr>
          <p:cNvPr id="21" name="Picture 20"/>
          <p:cNvPicPr/>
          <p:nvPr/>
        </p:nvPicPr>
        <p:blipFill>
          <a:blip r:embed="rId3" cstate="print"/>
          <a:srcRect r="3716"/>
          <a:stretch>
            <a:fillRect/>
          </a:stretch>
        </p:blipFill>
        <p:spPr bwMode="auto">
          <a:xfrm>
            <a:off x="647079" y="3407054"/>
            <a:ext cx="4971011" cy="2133600"/>
          </a:xfrm>
          <a:prstGeom prst="rect">
            <a:avLst/>
          </a:prstGeom>
          <a:noFill/>
        </p:spPr>
      </p:pic>
      <p:sp>
        <p:nvSpPr>
          <p:cNvPr id="23" name="TextBox 22"/>
          <p:cNvSpPr txBox="1"/>
          <p:nvPr/>
        </p:nvSpPr>
        <p:spPr>
          <a:xfrm>
            <a:off x="977659" y="5702533"/>
            <a:ext cx="9488495" cy="646331"/>
          </a:xfrm>
          <a:prstGeom prst="rect">
            <a:avLst/>
          </a:prstGeom>
          <a:solidFill>
            <a:schemeClr val="accent1">
              <a:lumMod val="60000"/>
              <a:lumOff val="40000"/>
            </a:schemeClr>
          </a:solidFill>
        </p:spPr>
        <p:txBody>
          <a:bodyPr wrap="none" rtlCol="0">
            <a:spAutoFit/>
          </a:bodyPr>
          <a:lstStyle/>
          <a:p>
            <a:r>
              <a:rPr lang="en-US" dirty="0"/>
              <a:t>Alignment is achieved by scanning </a:t>
            </a:r>
            <a:r>
              <a:rPr lang="en-US" dirty="0" smtClean="0"/>
              <a:t>Si alignment </a:t>
            </a:r>
            <a:r>
              <a:rPr lang="en-US" dirty="0"/>
              <a:t>parameters to minimize </a:t>
            </a:r>
            <a:r>
              <a:rPr lang="en-US" dirty="0" smtClean="0"/>
              <a:t>resolution</a:t>
            </a:r>
          </a:p>
          <a:p>
            <a:r>
              <a:rPr lang="en-US" dirty="0" smtClean="0"/>
              <a:t>(</a:t>
            </a:r>
            <a:r>
              <a:rPr lang="en-US" i="1" dirty="0" smtClean="0">
                <a:latin typeface="Symbol" panose="05050102010706020507" pitchFamily="18" charset="2"/>
              </a:rPr>
              <a:t>f, </a:t>
            </a:r>
            <a:r>
              <a:rPr lang="en-US" dirty="0" smtClean="0">
                <a:latin typeface="Symbol" panose="05050102010706020507" pitchFamily="18" charset="2"/>
              </a:rPr>
              <a:t>D</a:t>
            </a:r>
            <a:r>
              <a:rPr lang="en-US" dirty="0" smtClean="0"/>
              <a:t>Z, </a:t>
            </a:r>
            <a:r>
              <a:rPr lang="en-US" i="1" dirty="0" smtClean="0">
                <a:latin typeface="Symbol" panose="05050102010706020507" pitchFamily="18" charset="2"/>
              </a:rPr>
              <a:t>(q</a:t>
            </a:r>
            <a:r>
              <a:rPr lang="en-US" dirty="0" smtClean="0"/>
              <a:t> </a:t>
            </a:r>
            <a:r>
              <a:rPr lang="en-US" baseline="-25000" dirty="0" smtClean="0"/>
              <a:t>x</a:t>
            </a:r>
            <a:r>
              <a:rPr lang="en-US" dirty="0" smtClean="0"/>
              <a:t>, </a:t>
            </a:r>
            <a:r>
              <a:rPr lang="en-US" i="1" dirty="0">
                <a:latin typeface="Symbol" panose="05050102010706020507" pitchFamily="18" charset="2"/>
              </a:rPr>
              <a:t>q</a:t>
            </a:r>
            <a:r>
              <a:rPr lang="en-US" dirty="0"/>
              <a:t> </a:t>
            </a:r>
            <a:r>
              <a:rPr lang="en-US" baseline="-25000" dirty="0" smtClean="0"/>
              <a:t>y</a:t>
            </a:r>
            <a:r>
              <a:rPr lang="en-US" i="1" dirty="0" smtClean="0"/>
              <a:t>), </a:t>
            </a:r>
            <a:r>
              <a:rPr lang="en-US" i="1" strike="sngStrike" dirty="0" smtClean="0">
                <a:latin typeface="Symbol" panose="05050102010706020507" pitchFamily="18" charset="2"/>
              </a:rPr>
              <a:t>(</a:t>
            </a:r>
            <a:r>
              <a:rPr lang="en-US" i="1" strike="sngStrike" dirty="0" err="1" smtClean="0">
                <a:latin typeface="Symbol" panose="05050102010706020507" pitchFamily="18" charset="2"/>
              </a:rPr>
              <a:t>D</a:t>
            </a:r>
            <a:r>
              <a:rPr lang="en-US" i="1" strike="sngStrike" dirty="0" err="1" smtClean="0"/>
              <a:t>x</a:t>
            </a:r>
            <a:r>
              <a:rPr lang="en-US" i="1" strike="sngStrike" dirty="0" smtClean="0">
                <a:latin typeface="Symbol" panose="05050102010706020507" pitchFamily="18" charset="2"/>
              </a:rPr>
              <a:t>, </a:t>
            </a:r>
            <a:r>
              <a:rPr lang="en-US" i="1" strike="sngStrike" dirty="0" err="1" smtClean="0">
                <a:latin typeface="Symbol" panose="05050102010706020507" pitchFamily="18" charset="2"/>
              </a:rPr>
              <a:t>D</a:t>
            </a:r>
            <a:r>
              <a:rPr lang="en-US" i="1" strike="sngStrike" dirty="0" err="1" smtClean="0"/>
              <a:t>y</a:t>
            </a:r>
            <a:r>
              <a:rPr lang="en-US" i="1" strike="sngStrike" dirty="0" smtClean="0">
                <a:latin typeface="Symbol" panose="05050102010706020507" pitchFamily="18" charset="2"/>
              </a:rPr>
              <a:t>)</a:t>
            </a:r>
            <a:endParaRPr lang="en-US" i="1" strike="sngStrike" dirty="0"/>
          </a:p>
        </p:txBody>
      </p:sp>
      <p:grpSp>
        <p:nvGrpSpPr>
          <p:cNvPr id="25" name="Group 24"/>
          <p:cNvGrpSpPr/>
          <p:nvPr/>
        </p:nvGrpSpPr>
        <p:grpSpPr>
          <a:xfrm>
            <a:off x="647352" y="916365"/>
            <a:ext cx="4971011" cy="2286000"/>
            <a:chOff x="1981200" y="762000"/>
            <a:chExt cx="4971011" cy="2286000"/>
          </a:xfrm>
        </p:grpSpPr>
        <p:pic>
          <p:nvPicPr>
            <p:cNvPr id="26" name="Picture 2"/>
            <p:cNvPicPr>
              <a:picLocks noChangeAspect="1" noChangeArrowheads="1"/>
            </p:cNvPicPr>
            <p:nvPr/>
          </p:nvPicPr>
          <p:blipFill>
            <a:blip r:embed="rId4" cstate="print"/>
            <a:srcRect/>
            <a:stretch>
              <a:fillRect/>
            </a:stretch>
          </p:blipFill>
          <p:spPr bwMode="auto">
            <a:xfrm>
              <a:off x="1981200" y="762000"/>
              <a:ext cx="4971011" cy="2286000"/>
            </a:xfrm>
            <a:prstGeom prst="rect">
              <a:avLst/>
            </a:prstGeom>
            <a:noFill/>
            <a:ln w="9525">
              <a:noFill/>
              <a:miter lim="800000"/>
              <a:headEnd/>
              <a:tailEnd/>
            </a:ln>
          </p:spPr>
        </p:pic>
        <p:sp>
          <p:nvSpPr>
            <p:cNvPr id="27" name="TextBox 26"/>
            <p:cNvSpPr txBox="1"/>
            <p:nvPr/>
          </p:nvSpPr>
          <p:spPr>
            <a:xfrm>
              <a:off x="5181600" y="2286000"/>
              <a:ext cx="1011815" cy="646331"/>
            </a:xfrm>
            <a:prstGeom prst="rect">
              <a:avLst/>
            </a:prstGeom>
            <a:noFill/>
          </p:spPr>
          <p:txBody>
            <a:bodyPr wrap="none" rtlCol="0">
              <a:spAutoFit/>
            </a:bodyPr>
            <a:lstStyle/>
            <a:p>
              <a:pPr algn="ctr"/>
              <a:r>
                <a:rPr lang="en-US" dirty="0" smtClean="0">
                  <a:solidFill>
                    <a:srgbClr val="FFFF00"/>
                  </a:solidFill>
                </a:rPr>
                <a:t>GEM</a:t>
              </a:r>
            </a:p>
            <a:p>
              <a:pPr algn="ctr"/>
              <a:r>
                <a:rPr lang="en-US" dirty="0" err="1" smtClean="0">
                  <a:solidFill>
                    <a:srgbClr val="FFFF00"/>
                  </a:solidFill>
                </a:rPr>
                <a:t>Minidrift</a:t>
              </a:r>
              <a:endParaRPr lang="en-US" dirty="0">
                <a:solidFill>
                  <a:srgbClr val="FFFF00"/>
                </a:solidFill>
              </a:endParaRPr>
            </a:p>
          </p:txBody>
        </p:sp>
        <p:sp>
          <p:nvSpPr>
            <p:cNvPr id="28" name="TextBox 27"/>
            <p:cNvSpPr txBox="1"/>
            <p:nvPr/>
          </p:nvSpPr>
          <p:spPr>
            <a:xfrm>
              <a:off x="2819400" y="2286000"/>
              <a:ext cx="1316386" cy="369332"/>
            </a:xfrm>
            <a:prstGeom prst="rect">
              <a:avLst/>
            </a:prstGeom>
            <a:noFill/>
          </p:spPr>
          <p:txBody>
            <a:bodyPr wrap="none" rtlCol="0">
              <a:spAutoFit/>
            </a:bodyPr>
            <a:lstStyle/>
            <a:p>
              <a:r>
                <a:rPr lang="en-US" dirty="0" smtClean="0">
                  <a:solidFill>
                    <a:srgbClr val="FFFF00"/>
                  </a:solidFill>
                </a:rPr>
                <a:t>Si Telescope</a:t>
              </a:r>
              <a:endParaRPr lang="en-US" dirty="0">
                <a:solidFill>
                  <a:srgbClr val="FFFF00"/>
                </a:solidFill>
              </a:endParaRPr>
            </a:p>
          </p:txBody>
        </p:sp>
        <p:cxnSp>
          <p:nvCxnSpPr>
            <p:cNvPr id="29" name="Straight Arrow Connector 28"/>
            <p:cNvCxnSpPr>
              <a:stCxn id="26" idx="1"/>
            </p:cNvCxnSpPr>
            <p:nvPr/>
          </p:nvCxnSpPr>
          <p:spPr>
            <a:xfrm flipV="1">
              <a:off x="1981200" y="1828800"/>
              <a:ext cx="3657600" cy="76200"/>
            </a:xfrm>
            <a:prstGeom prst="straightConnector1">
              <a:avLst/>
            </a:prstGeom>
            <a:ln w="1905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667000" y="1600200"/>
              <a:ext cx="1540615" cy="338554"/>
            </a:xfrm>
            <a:prstGeom prst="rect">
              <a:avLst/>
            </a:prstGeom>
            <a:noFill/>
          </p:spPr>
          <p:txBody>
            <a:bodyPr wrap="none" rtlCol="0">
              <a:spAutoFit/>
            </a:bodyPr>
            <a:lstStyle/>
            <a:p>
              <a:r>
                <a:rPr lang="en-US" sz="1600" b="1" dirty="0" smtClean="0">
                  <a:solidFill>
                    <a:srgbClr val="FF0000"/>
                  </a:solidFill>
                </a:rPr>
                <a:t>120GeV/c beam</a:t>
              </a:r>
              <a:endParaRPr lang="en-US" sz="1600" b="1" dirty="0">
                <a:solidFill>
                  <a:srgbClr val="FF0000"/>
                </a:solidFill>
              </a:endParaRPr>
            </a:p>
          </p:txBody>
        </p:sp>
      </p:grpSp>
      <p:grpSp>
        <p:nvGrpSpPr>
          <p:cNvPr id="55" name="Group 54"/>
          <p:cNvGrpSpPr/>
          <p:nvPr/>
        </p:nvGrpSpPr>
        <p:grpSpPr>
          <a:xfrm>
            <a:off x="5905381" y="1428164"/>
            <a:ext cx="6063688" cy="3657600"/>
            <a:chOff x="152400" y="3048000"/>
            <a:chExt cx="6248400" cy="3657600"/>
          </a:xfrm>
        </p:grpSpPr>
        <p:sp>
          <p:nvSpPr>
            <p:cNvPr id="57" name="Rounded Rectangle 56"/>
            <p:cNvSpPr/>
            <p:nvPr/>
          </p:nvSpPr>
          <p:spPr>
            <a:xfrm>
              <a:off x="152400" y="3048000"/>
              <a:ext cx="6248400" cy="3657600"/>
            </a:xfrm>
            <a:prstGeom prst="roundRect">
              <a:avLst/>
            </a:prstGeom>
            <a:solidFill>
              <a:schemeClr val="tx1"/>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alibri"/>
                <a:ea typeface="+mn-ea"/>
                <a:cs typeface="+mn-cs"/>
              </a:endParaRPr>
            </a:p>
          </p:txBody>
        </p:sp>
        <p:pic>
          <p:nvPicPr>
            <p:cNvPr id="56" name="Picture 2"/>
            <p:cNvPicPr>
              <a:picLocks noChangeAspect="1" noChangeArrowheads="1"/>
            </p:cNvPicPr>
            <p:nvPr/>
          </p:nvPicPr>
          <p:blipFill>
            <a:blip r:embed="rId5" cstate="print"/>
            <a:srcRect l="13671" t="13793" r="6468" b="27586"/>
            <a:stretch>
              <a:fillRect/>
            </a:stretch>
          </p:blipFill>
          <p:spPr bwMode="auto">
            <a:xfrm>
              <a:off x="762000" y="3810000"/>
              <a:ext cx="5410200" cy="2590800"/>
            </a:xfrm>
            <a:prstGeom prst="rect">
              <a:avLst/>
            </a:prstGeom>
            <a:noFill/>
            <a:ln w="9525">
              <a:noFill/>
              <a:miter lim="800000"/>
              <a:headEnd/>
              <a:tailEnd/>
            </a:ln>
          </p:spPr>
        </p:pic>
        <p:sp>
          <p:nvSpPr>
            <p:cNvPr id="58" name="Pie 57"/>
            <p:cNvSpPr/>
            <p:nvPr/>
          </p:nvSpPr>
          <p:spPr>
            <a:xfrm>
              <a:off x="1366100" y="5631330"/>
              <a:ext cx="762000" cy="381000"/>
            </a:xfrm>
            <a:prstGeom prst="pie">
              <a:avLst>
                <a:gd name="adj1" fmla="val 812050"/>
                <a:gd name="adj2" fmla="val 3938270"/>
              </a:avLst>
            </a:prstGeom>
            <a:solidFill>
              <a:srgbClr val="1F497D">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cs typeface="+mn-cs"/>
              </a:endParaRPr>
            </a:p>
          </p:txBody>
        </p:sp>
        <p:cxnSp>
          <p:nvCxnSpPr>
            <p:cNvPr id="59" name="Straight Arrow Connector 58"/>
            <p:cNvCxnSpPr/>
            <p:nvPr/>
          </p:nvCxnSpPr>
          <p:spPr>
            <a:xfrm flipH="1">
              <a:off x="5610225" y="4248150"/>
              <a:ext cx="762000" cy="152400"/>
            </a:xfrm>
            <a:prstGeom prst="straightConnector1">
              <a:avLst/>
            </a:prstGeom>
            <a:noFill/>
            <a:ln w="25400" cap="flat" cmpd="sng" algn="ctr">
              <a:solidFill>
                <a:srgbClr val="4F81BD">
                  <a:shade val="95000"/>
                  <a:satMod val="105000"/>
                </a:srgbClr>
              </a:solidFill>
              <a:prstDash val="solid"/>
              <a:tailEnd type="stealth" w="lg" len="lg"/>
            </a:ln>
            <a:effectLst/>
          </p:spPr>
        </p:cxnSp>
        <p:sp>
          <p:nvSpPr>
            <p:cNvPr id="60" name="Arc 59"/>
            <p:cNvSpPr/>
            <p:nvPr/>
          </p:nvSpPr>
          <p:spPr bwMode="auto">
            <a:xfrm rot="19782470" flipH="1">
              <a:off x="1941024" y="5030095"/>
              <a:ext cx="274260" cy="396023"/>
            </a:xfrm>
            <a:prstGeom prst="arc">
              <a:avLst>
                <a:gd name="adj1" fmla="val 11982407"/>
                <a:gd name="adj2" fmla="val 21082729"/>
              </a:avLst>
            </a:prstGeom>
            <a:noFill/>
            <a:ln w="9525" cap="flat" cmpd="sng" algn="ctr">
              <a:solidFill>
                <a:srgbClr val="4F81BD">
                  <a:shade val="95000"/>
                  <a:satMod val="105000"/>
                </a:srgbClr>
              </a:solidFill>
              <a:prstDash val="solid"/>
              <a:tailEnd type="stealth"/>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61" name="Arc 60"/>
            <p:cNvSpPr/>
            <p:nvPr/>
          </p:nvSpPr>
          <p:spPr bwMode="auto">
            <a:xfrm rot="7129384">
              <a:off x="1687051" y="5498206"/>
              <a:ext cx="749280" cy="454501"/>
            </a:xfrm>
            <a:prstGeom prst="arc">
              <a:avLst>
                <a:gd name="adj1" fmla="val 18703771"/>
                <a:gd name="adj2" fmla="val 0"/>
              </a:avLst>
            </a:prstGeom>
            <a:noFill/>
            <a:ln w="9525" cap="flat" cmpd="sng" algn="ctr">
              <a:solidFill>
                <a:srgbClr val="4F81BD">
                  <a:shade val="95000"/>
                  <a:satMod val="105000"/>
                </a:srgbClr>
              </a:solidFill>
              <a:prstDash val="solid"/>
              <a:tailEnd type="stealth" w="med" len="me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62" name="TextBox 61"/>
            <p:cNvSpPr txBox="1"/>
            <p:nvPr/>
          </p:nvSpPr>
          <p:spPr>
            <a:xfrm>
              <a:off x="609600" y="3276600"/>
              <a:ext cx="874214"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prstClr val="black"/>
                  </a:solidFill>
                  <a:effectLst/>
                  <a:uLnTx/>
                  <a:uFillTx/>
                  <a:latin typeface="Calibri"/>
                </a:rPr>
                <a:t>Set Up</a:t>
              </a:r>
            </a:p>
          </p:txBody>
        </p:sp>
        <p:grpSp>
          <p:nvGrpSpPr>
            <p:cNvPr id="63" name="Group 62"/>
            <p:cNvGrpSpPr/>
            <p:nvPr/>
          </p:nvGrpSpPr>
          <p:grpSpPr>
            <a:xfrm>
              <a:off x="2362199" y="5631933"/>
              <a:ext cx="817452" cy="978932"/>
              <a:chOff x="3352799" y="5403333"/>
              <a:chExt cx="817452" cy="978932"/>
            </a:xfrm>
          </p:grpSpPr>
          <p:grpSp>
            <p:nvGrpSpPr>
              <p:cNvPr id="72" name="Group 71"/>
              <p:cNvGrpSpPr/>
              <p:nvPr/>
            </p:nvGrpSpPr>
            <p:grpSpPr>
              <a:xfrm>
                <a:off x="3581400" y="5654633"/>
                <a:ext cx="411805" cy="466929"/>
                <a:chOff x="1336400" y="3616234"/>
                <a:chExt cx="879791" cy="1027450"/>
              </a:xfrm>
            </p:grpSpPr>
            <p:cxnSp>
              <p:nvCxnSpPr>
                <p:cNvPr id="76" name="Straight Arrow Connector 75"/>
                <p:cNvCxnSpPr/>
                <p:nvPr/>
              </p:nvCxnSpPr>
              <p:spPr>
                <a:xfrm flipH="1" flipV="1">
                  <a:off x="1862886" y="3616234"/>
                  <a:ext cx="24744" cy="635853"/>
                </a:xfrm>
                <a:prstGeom prst="straightConnector1">
                  <a:avLst/>
                </a:prstGeom>
                <a:noFill/>
                <a:ln w="9525" cap="flat" cmpd="sng" algn="ctr">
                  <a:solidFill>
                    <a:srgbClr val="4F81BD">
                      <a:shade val="95000"/>
                      <a:satMod val="105000"/>
                    </a:srgbClr>
                  </a:solidFill>
                  <a:prstDash val="solid"/>
                  <a:tailEnd type="stealth"/>
                </a:ln>
                <a:effectLst/>
              </p:spPr>
            </p:cxnSp>
            <p:cxnSp>
              <p:nvCxnSpPr>
                <p:cNvPr id="77" name="Straight Arrow Connector 76"/>
                <p:cNvCxnSpPr/>
                <p:nvPr/>
              </p:nvCxnSpPr>
              <p:spPr>
                <a:xfrm flipH="1">
                  <a:off x="1336400" y="4252089"/>
                  <a:ext cx="551235" cy="94344"/>
                </a:xfrm>
                <a:prstGeom prst="straightConnector1">
                  <a:avLst/>
                </a:prstGeom>
                <a:noFill/>
                <a:ln w="9525" cap="flat" cmpd="sng" algn="ctr">
                  <a:solidFill>
                    <a:srgbClr val="4F81BD">
                      <a:shade val="95000"/>
                      <a:satMod val="105000"/>
                    </a:srgbClr>
                  </a:solidFill>
                  <a:prstDash val="solid"/>
                  <a:tailEnd type="stealth"/>
                </a:ln>
                <a:effectLst/>
              </p:spPr>
            </p:cxnSp>
            <p:cxnSp>
              <p:nvCxnSpPr>
                <p:cNvPr id="78" name="Straight Arrow Connector 77"/>
                <p:cNvCxnSpPr/>
                <p:nvPr/>
              </p:nvCxnSpPr>
              <p:spPr>
                <a:xfrm>
                  <a:off x="1885160" y="4251323"/>
                  <a:ext cx="331031" cy="392361"/>
                </a:xfrm>
                <a:prstGeom prst="straightConnector1">
                  <a:avLst/>
                </a:prstGeom>
                <a:noFill/>
                <a:ln w="9525" cap="flat" cmpd="sng" algn="ctr">
                  <a:solidFill>
                    <a:srgbClr val="4F81BD">
                      <a:shade val="95000"/>
                      <a:satMod val="105000"/>
                    </a:srgbClr>
                  </a:solidFill>
                  <a:prstDash val="solid"/>
                  <a:tailEnd type="stealth"/>
                </a:ln>
                <a:effectLst/>
              </p:spPr>
            </p:cxnSp>
          </p:grpSp>
          <p:sp>
            <p:nvSpPr>
              <p:cNvPr id="73" name="TextBox 72"/>
              <p:cNvSpPr txBox="1"/>
              <p:nvPr/>
            </p:nvSpPr>
            <p:spPr>
              <a:xfrm>
                <a:off x="3886199" y="6012933"/>
                <a:ext cx="284052"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black"/>
                    </a:solidFill>
                    <a:effectLst/>
                    <a:uLnTx/>
                    <a:uFillTx/>
                    <a:latin typeface="Calibri"/>
                  </a:rPr>
                  <a:t>x</a:t>
                </a:r>
              </a:p>
            </p:txBody>
          </p:sp>
          <p:sp>
            <p:nvSpPr>
              <p:cNvPr id="74" name="TextBox 73"/>
              <p:cNvSpPr txBox="1"/>
              <p:nvPr/>
            </p:nvSpPr>
            <p:spPr>
              <a:xfrm>
                <a:off x="3581399" y="5403333"/>
                <a:ext cx="277640"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alibri"/>
                  </a:rPr>
                  <a:t>y</a:t>
                </a:r>
              </a:p>
            </p:txBody>
          </p:sp>
          <p:sp>
            <p:nvSpPr>
              <p:cNvPr id="75" name="TextBox 74"/>
              <p:cNvSpPr txBox="1"/>
              <p:nvPr/>
            </p:nvSpPr>
            <p:spPr>
              <a:xfrm>
                <a:off x="3352799" y="5784333"/>
                <a:ext cx="27603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black"/>
                    </a:solidFill>
                    <a:effectLst/>
                    <a:uLnTx/>
                    <a:uFillTx/>
                    <a:latin typeface="Calibri"/>
                  </a:rPr>
                  <a:t>z</a:t>
                </a:r>
              </a:p>
            </p:txBody>
          </p:sp>
        </p:grpSp>
        <p:sp>
          <p:nvSpPr>
            <p:cNvPr id="64" name="TextBox 25"/>
            <p:cNvSpPr txBox="1">
              <a:spLocks noChangeArrowheads="1"/>
            </p:cNvSpPr>
            <p:nvPr/>
          </p:nvSpPr>
          <p:spPr bwMode="auto">
            <a:xfrm>
              <a:off x="2133600" y="4953000"/>
              <a:ext cx="304892" cy="369332"/>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smtClean="0">
                  <a:ln>
                    <a:noFill/>
                  </a:ln>
                  <a:solidFill>
                    <a:prstClr val="black"/>
                  </a:solidFill>
                  <a:effectLst/>
                  <a:uLnTx/>
                  <a:uFillTx/>
                  <a:latin typeface="Symbol" pitchFamily="18" charset="2"/>
                </a:rPr>
                <a:t>f</a:t>
              </a:r>
            </a:p>
          </p:txBody>
        </p:sp>
        <p:sp>
          <p:nvSpPr>
            <p:cNvPr id="65" name="TextBox 25"/>
            <p:cNvSpPr txBox="1">
              <a:spLocks noChangeArrowheads="1"/>
            </p:cNvSpPr>
            <p:nvPr/>
          </p:nvSpPr>
          <p:spPr bwMode="auto">
            <a:xfrm>
              <a:off x="1981200" y="5943600"/>
              <a:ext cx="304892" cy="369332"/>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smtClean="0">
                  <a:ln>
                    <a:noFill/>
                  </a:ln>
                  <a:solidFill>
                    <a:prstClr val="black"/>
                  </a:solidFill>
                  <a:effectLst/>
                  <a:uLnTx/>
                  <a:uFillTx/>
                  <a:latin typeface="Symbol" pitchFamily="18" charset="2"/>
                </a:rPr>
                <a:t>q</a:t>
              </a:r>
            </a:p>
          </p:txBody>
        </p:sp>
        <p:sp>
          <p:nvSpPr>
            <p:cNvPr id="66" name="TextBox 65"/>
            <p:cNvSpPr txBox="1"/>
            <p:nvPr/>
          </p:nvSpPr>
          <p:spPr>
            <a:xfrm>
              <a:off x="910271" y="3886200"/>
              <a:ext cx="1312089" cy="5847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alibri"/>
                </a:rPr>
                <a:t>GEM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err="1" smtClean="0">
                  <a:ln>
                    <a:noFill/>
                  </a:ln>
                  <a:solidFill>
                    <a:prstClr val="black"/>
                  </a:solidFill>
                  <a:effectLst/>
                  <a:uLnTx/>
                  <a:uFillTx/>
                  <a:latin typeface="Calibri"/>
                </a:rPr>
                <a:t>Minidrift</a:t>
              </a:r>
              <a:r>
                <a:rPr kumimoji="0" lang="en-US" sz="1600" b="0" i="0" u="none" strike="noStrike" kern="0" cap="none" spc="0" normalizeH="0" baseline="0" noProof="0" dirty="0" smtClean="0">
                  <a:ln>
                    <a:noFill/>
                  </a:ln>
                  <a:solidFill>
                    <a:prstClr val="black"/>
                  </a:solidFill>
                  <a:effectLst/>
                  <a:uLnTx/>
                  <a:uFillTx/>
                  <a:latin typeface="Calibri"/>
                </a:rPr>
                <a:t> Det.</a:t>
              </a:r>
            </a:p>
          </p:txBody>
        </p:sp>
        <p:sp>
          <p:nvSpPr>
            <p:cNvPr id="67" name="TextBox 66"/>
            <p:cNvSpPr txBox="1"/>
            <p:nvPr/>
          </p:nvSpPr>
          <p:spPr>
            <a:xfrm rot="21144484">
              <a:off x="2919709" y="3973435"/>
              <a:ext cx="1642886" cy="33855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alibri"/>
                </a:rPr>
                <a:t>Si Ref. Telescope </a:t>
              </a:r>
            </a:p>
          </p:txBody>
        </p:sp>
        <p:cxnSp>
          <p:nvCxnSpPr>
            <p:cNvPr id="68" name="Straight Arrow Connector 67"/>
            <p:cNvCxnSpPr/>
            <p:nvPr/>
          </p:nvCxnSpPr>
          <p:spPr>
            <a:xfrm flipV="1">
              <a:off x="1856362" y="4640094"/>
              <a:ext cx="658238" cy="113489"/>
            </a:xfrm>
            <a:prstGeom prst="straightConnector1">
              <a:avLst/>
            </a:prstGeom>
            <a:noFill/>
            <a:ln w="9525" cap="flat" cmpd="sng" algn="ctr">
              <a:solidFill>
                <a:srgbClr val="4F81BD">
                  <a:shade val="95000"/>
                  <a:satMod val="105000"/>
                </a:srgbClr>
              </a:solidFill>
              <a:prstDash val="solid"/>
              <a:headEnd type="arrow"/>
              <a:tailEnd type="arrow"/>
            </a:ln>
            <a:effectLst/>
          </p:spPr>
        </p:cxnSp>
        <p:sp>
          <p:nvSpPr>
            <p:cNvPr id="69" name="TextBox 68"/>
            <p:cNvSpPr txBox="1"/>
            <p:nvPr/>
          </p:nvSpPr>
          <p:spPr>
            <a:xfrm>
              <a:off x="1905000" y="4419600"/>
              <a:ext cx="479618"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black"/>
                  </a:solidFill>
                  <a:effectLst/>
                  <a:uLnTx/>
                  <a:uFillTx/>
                  <a:latin typeface="Calibri"/>
                </a:rPr>
                <a:t>12”</a:t>
              </a:r>
            </a:p>
          </p:txBody>
        </p:sp>
        <p:sp>
          <p:nvSpPr>
            <p:cNvPr id="70" name="TextBox 7"/>
            <p:cNvSpPr txBox="1">
              <a:spLocks noChangeArrowheads="1"/>
            </p:cNvSpPr>
            <p:nvPr/>
          </p:nvSpPr>
          <p:spPr bwMode="auto">
            <a:xfrm rot="20985041">
              <a:off x="5219860" y="3792218"/>
              <a:ext cx="1175835" cy="461665"/>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orbel" pitchFamily="34" charset="0"/>
                </a:rPr>
                <a:t>Particle Beam</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orbel" pitchFamily="34" charset="0"/>
                </a:rPr>
                <a:t>(</a:t>
              </a:r>
              <a:r>
                <a:rPr kumimoji="0" lang="el-GR" sz="1200" b="0" i="0" u="none" strike="noStrike" kern="0" cap="none" spc="0" normalizeH="0" baseline="0" noProof="0" dirty="0" smtClean="0">
                  <a:ln>
                    <a:noFill/>
                  </a:ln>
                  <a:solidFill>
                    <a:prstClr val="black"/>
                  </a:solidFill>
                  <a:effectLst/>
                  <a:uLnTx/>
                  <a:uFillTx/>
                  <a:latin typeface="Corbel" pitchFamily="34" charset="0"/>
                </a:rPr>
                <a:t>π</a:t>
              </a:r>
              <a:r>
                <a:rPr kumimoji="0" lang="en-US" sz="1200" b="0" i="0" u="none" strike="noStrike" kern="0" cap="none" spc="0" normalizeH="0" baseline="30000" noProof="0" dirty="0" smtClean="0">
                  <a:ln>
                    <a:noFill/>
                  </a:ln>
                  <a:solidFill>
                    <a:prstClr val="black"/>
                  </a:solidFill>
                  <a:effectLst/>
                  <a:uLnTx/>
                  <a:uFillTx/>
                  <a:latin typeface="Corbel" pitchFamily="34" charset="0"/>
                </a:rPr>
                <a:t>+</a:t>
              </a:r>
              <a:r>
                <a:rPr kumimoji="0" lang="en-US" sz="1200" b="0" i="0" u="none" strike="noStrike" kern="0" cap="none" spc="0" normalizeH="0" baseline="0" noProof="0" dirty="0" smtClean="0">
                  <a:ln>
                    <a:noFill/>
                  </a:ln>
                  <a:solidFill>
                    <a:prstClr val="black"/>
                  </a:solidFill>
                  <a:effectLst/>
                  <a:uLnTx/>
                  <a:uFillTx/>
                  <a:latin typeface="Corbel" pitchFamily="34" charset="0"/>
                </a:rPr>
                <a:t>,</a:t>
              </a:r>
              <a:r>
                <a:rPr kumimoji="0" lang="el-GR" sz="1200" b="0" i="0" u="none" strike="noStrike" kern="0" cap="none" spc="0" normalizeH="0" baseline="0" noProof="0" dirty="0" smtClean="0">
                  <a:ln>
                    <a:noFill/>
                  </a:ln>
                  <a:solidFill>
                    <a:prstClr val="black"/>
                  </a:solidFill>
                  <a:effectLst/>
                  <a:uLnTx/>
                  <a:uFillTx/>
                  <a:latin typeface="Corbel" pitchFamily="34" charset="0"/>
                </a:rPr>
                <a:t> </a:t>
              </a:r>
              <a:r>
                <a:rPr kumimoji="0" lang="en-US" sz="1200" b="0" i="0" u="none" strike="noStrike" kern="0" cap="none" spc="0" normalizeH="0" baseline="0" noProof="0" dirty="0" smtClean="0">
                  <a:ln>
                    <a:noFill/>
                  </a:ln>
                  <a:solidFill>
                    <a:prstClr val="black"/>
                  </a:solidFill>
                  <a:effectLst/>
                  <a:uLnTx/>
                  <a:uFillTx/>
                  <a:latin typeface="Corbel" pitchFamily="34" charset="0"/>
                </a:rPr>
                <a:t>+120GeV/c)</a:t>
              </a:r>
            </a:p>
          </p:txBody>
        </p:sp>
        <p:sp>
          <p:nvSpPr>
            <p:cNvPr id="71" name="TextBox 70"/>
            <p:cNvSpPr txBox="1"/>
            <p:nvPr/>
          </p:nvSpPr>
          <p:spPr>
            <a:xfrm>
              <a:off x="3581400" y="5334000"/>
              <a:ext cx="2590800" cy="107721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1" u="none" strike="noStrike" kern="0" cap="none" spc="0" normalizeH="0" baseline="0" noProof="0" dirty="0" smtClean="0">
                  <a:ln>
                    <a:noFill/>
                  </a:ln>
                  <a:solidFill>
                    <a:prstClr val="black"/>
                  </a:solidFill>
                  <a:effectLst/>
                  <a:uLnTx/>
                  <a:uFillTx/>
                  <a:latin typeface="Calibri"/>
                </a:rPr>
                <a:t>Resolution  measured as a function of theta, for three different phi orientations (0, 45, and 90 degrees) </a:t>
              </a:r>
            </a:p>
          </p:txBody>
        </p:sp>
      </p:grpSp>
      <p:sp>
        <p:nvSpPr>
          <p:cNvPr id="3" name="TextBox 2"/>
          <p:cNvSpPr txBox="1"/>
          <p:nvPr/>
        </p:nvSpPr>
        <p:spPr>
          <a:xfrm>
            <a:off x="1500634" y="3414019"/>
            <a:ext cx="1313180" cy="369332"/>
          </a:xfrm>
          <a:prstGeom prst="rect">
            <a:avLst/>
          </a:prstGeom>
          <a:solidFill>
            <a:schemeClr val="tx1"/>
          </a:solidFill>
        </p:spPr>
        <p:txBody>
          <a:bodyPr wrap="none" rtlCol="0">
            <a:spAutoFit/>
          </a:bodyPr>
          <a:lstStyle/>
          <a:p>
            <a:r>
              <a:rPr lang="en-US" dirty="0" smtClean="0">
                <a:solidFill>
                  <a:schemeClr val="bg1"/>
                </a:solidFill>
              </a:rPr>
              <a:t>      </a:t>
            </a:r>
            <a:r>
              <a:rPr lang="en-US" sz="1600" dirty="0" smtClean="0">
                <a:solidFill>
                  <a:schemeClr val="bg1"/>
                </a:solidFill>
              </a:rPr>
              <a:t>Si Tel     </a:t>
            </a:r>
            <a:endParaRPr lang="en-US" sz="1600" dirty="0">
              <a:solidFill>
                <a:schemeClr val="bg1"/>
              </a:solidFill>
            </a:endParaRPr>
          </a:p>
        </p:txBody>
      </p:sp>
      <p:sp>
        <p:nvSpPr>
          <p:cNvPr id="79" name="TextBox 78"/>
          <p:cNvSpPr txBox="1"/>
          <p:nvPr/>
        </p:nvSpPr>
        <p:spPr>
          <a:xfrm>
            <a:off x="3337043" y="3413313"/>
            <a:ext cx="1345240" cy="369332"/>
          </a:xfrm>
          <a:prstGeom prst="rect">
            <a:avLst/>
          </a:prstGeom>
          <a:solidFill>
            <a:schemeClr val="tx1"/>
          </a:solidFill>
        </p:spPr>
        <p:txBody>
          <a:bodyPr wrap="none" rtlCol="0">
            <a:spAutoFit/>
          </a:bodyPr>
          <a:lstStyle/>
          <a:p>
            <a:r>
              <a:rPr lang="en-US" dirty="0" smtClean="0">
                <a:solidFill>
                  <a:schemeClr val="bg1"/>
                </a:solidFill>
              </a:rPr>
              <a:t>      </a:t>
            </a:r>
            <a:r>
              <a:rPr lang="en-US" sz="1600" dirty="0" err="1" smtClean="0">
                <a:solidFill>
                  <a:schemeClr val="bg1"/>
                </a:solidFill>
              </a:rPr>
              <a:t>Minidrift</a:t>
            </a:r>
            <a:endParaRPr lang="en-US" sz="1600" dirty="0">
              <a:solidFill>
                <a:schemeClr val="bg1"/>
              </a:solidFill>
            </a:endParaRPr>
          </a:p>
        </p:txBody>
      </p:sp>
    </p:spTree>
    <p:extLst>
      <p:ext uri="{BB962C8B-B14F-4D97-AF65-F5344CB8AC3E}">
        <p14:creationId xmlns:p14="http://schemas.microsoft.com/office/powerpoint/2010/main" val="3598326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534400" cy="767751"/>
          </a:xfrm>
        </p:spPr>
        <p:txBody>
          <a:bodyPr/>
          <a:lstStyle/>
          <a:p>
            <a:r>
              <a:rPr lang="en-US" dirty="0" smtClean="0"/>
              <a:t>Example: Phi Scan, </a:t>
            </a:r>
            <a:r>
              <a:rPr lang="en-US" dirty="0" err="1" smtClean="0"/>
              <a:t>theta_x,y</a:t>
            </a:r>
            <a:r>
              <a:rPr lang="en-US" dirty="0" smtClean="0"/>
              <a:t> Scan</a:t>
            </a:r>
            <a:endParaRPr lang="en-US" dirty="0"/>
          </a:p>
        </p:txBody>
      </p:sp>
      <p:pic>
        <p:nvPicPr>
          <p:cNvPr id="5" name="Picture 2"/>
          <p:cNvPicPr>
            <a:picLocks noChangeAspect="1" noChangeArrowheads="1"/>
          </p:cNvPicPr>
          <p:nvPr/>
        </p:nvPicPr>
        <p:blipFill>
          <a:blip r:embed="rId2" cstate="print"/>
          <a:srcRect/>
          <a:stretch>
            <a:fillRect/>
          </a:stretch>
        </p:blipFill>
        <p:spPr bwMode="auto">
          <a:xfrm>
            <a:off x="197143" y="1784230"/>
            <a:ext cx="5500462" cy="3874698"/>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5775386" y="1784230"/>
            <a:ext cx="6292970" cy="3874698"/>
          </a:xfrm>
          <a:prstGeom prst="rect">
            <a:avLst/>
          </a:prstGeom>
          <a:noFill/>
          <a:ln w="9525">
            <a:noFill/>
            <a:miter lim="800000"/>
            <a:headEnd/>
            <a:tailEnd/>
          </a:ln>
        </p:spPr>
      </p:pic>
    </p:spTree>
    <p:extLst>
      <p:ext uri="{BB962C8B-B14F-4D97-AF65-F5344CB8AC3E}">
        <p14:creationId xmlns:p14="http://schemas.microsoft.com/office/powerpoint/2010/main" val="2534901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761"/>
            <a:ext cx="8534400" cy="621651"/>
          </a:xfrm>
        </p:spPr>
        <p:txBody>
          <a:bodyPr>
            <a:normAutofit fontScale="90000"/>
          </a:bodyPr>
          <a:lstStyle/>
          <a:p>
            <a:r>
              <a:rPr lang="en-US" dirty="0" smtClean="0"/>
              <a:t/>
            </a:r>
            <a:br>
              <a:rPr lang="en-US" dirty="0" smtClean="0"/>
            </a:br>
            <a:r>
              <a:rPr lang="en-US" dirty="0" smtClean="0"/>
              <a:t>Vector </a:t>
            </a:r>
            <a:r>
              <a:rPr lang="en-US" dirty="0" err="1"/>
              <a:t>Reco</a:t>
            </a:r>
            <a:r>
              <a:rPr lang="en-US" dirty="0"/>
              <a:t>. Methods Investigated</a:t>
            </a:r>
            <a:br>
              <a:rPr lang="en-US" dirty="0"/>
            </a:br>
            <a:endParaRPr lang="en-US" dirty="0"/>
          </a:p>
        </p:txBody>
      </p:sp>
      <p:grpSp>
        <p:nvGrpSpPr>
          <p:cNvPr id="32" name="Group 31"/>
          <p:cNvGrpSpPr/>
          <p:nvPr/>
        </p:nvGrpSpPr>
        <p:grpSpPr>
          <a:xfrm>
            <a:off x="97228" y="685914"/>
            <a:ext cx="8915400" cy="1524000"/>
            <a:chOff x="228600" y="762000"/>
            <a:chExt cx="8915400" cy="1524000"/>
          </a:xfrm>
        </p:grpSpPr>
        <p:sp>
          <p:nvSpPr>
            <p:cNvPr id="33" name="Rounded Rectangle 32"/>
            <p:cNvSpPr/>
            <p:nvPr/>
          </p:nvSpPr>
          <p:spPr>
            <a:xfrm>
              <a:off x="228600" y="838200"/>
              <a:ext cx="8915400" cy="1447800"/>
            </a:xfrm>
            <a:prstGeom prst="roundRect">
              <a:avLst/>
            </a:prstGeom>
            <a:solidFill>
              <a:srgbClr val="001027">
                <a:lumMod val="25000"/>
                <a:lumOff val="75000"/>
              </a:srgbClr>
            </a:solidFill>
            <a:ln w="12700" cap="flat" cmpd="sng" algn="ctr">
              <a:solidFill>
                <a:srgbClr val="56C5FF">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white"/>
                </a:solidFill>
                <a:effectLst/>
                <a:uLnTx/>
                <a:uFillTx/>
                <a:latin typeface="Corbel"/>
                <a:ea typeface="+mn-ea"/>
                <a:cs typeface="+mn-cs"/>
              </a:endParaRPr>
            </a:p>
          </p:txBody>
        </p:sp>
        <p:sp>
          <p:nvSpPr>
            <p:cNvPr id="34" name="TextBox 33"/>
            <p:cNvSpPr txBox="1"/>
            <p:nvPr/>
          </p:nvSpPr>
          <p:spPr>
            <a:xfrm>
              <a:off x="457200" y="914400"/>
              <a:ext cx="5105400" cy="116955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white"/>
                  </a:solidFill>
                  <a:effectLst/>
                  <a:uLnTx/>
                  <a:uFillTx/>
                  <a:latin typeface="Corbel"/>
                </a:rPr>
                <a:t>1</a:t>
              </a:r>
              <a:r>
                <a:rPr kumimoji="0" lang="en-US" sz="1400" b="1" i="0" u="none" strike="noStrike" kern="0" cap="none" spc="0" normalizeH="0" baseline="0" noProof="0" dirty="0" smtClean="0">
                  <a:ln>
                    <a:noFill/>
                  </a:ln>
                  <a:solidFill>
                    <a:prstClr val="white"/>
                  </a:solidFill>
                  <a:effectLst/>
                  <a:uLnTx/>
                  <a:uFillTx/>
                  <a:latin typeface="Corbel"/>
                </a:rPr>
                <a:t>. </a:t>
              </a:r>
              <a:r>
                <a:rPr kumimoji="0" lang="en-US" sz="1400" b="1" i="0" u="none" strike="noStrike" kern="0" cap="none" spc="0" normalizeH="0" baseline="0" noProof="0" dirty="0" smtClean="0">
                  <a:ln>
                    <a:noFill/>
                  </a:ln>
                  <a:solidFill>
                    <a:srgbClr val="7030A0"/>
                  </a:solidFill>
                  <a:effectLst/>
                  <a:uLnTx/>
                  <a:uFillTx/>
                  <a:latin typeface="Corbel"/>
                </a:rPr>
                <a:t>Charge Projection: </a:t>
              </a:r>
              <a:r>
                <a:rPr kumimoji="0" lang="en-US" sz="1400" b="0" i="0" u="none" strike="noStrike" kern="0" cap="none" spc="0" normalizeH="0" baseline="0" noProof="0" dirty="0" smtClean="0">
                  <a:ln>
                    <a:noFill/>
                  </a:ln>
                  <a:solidFill>
                    <a:prstClr val="white"/>
                  </a:solidFill>
                  <a:effectLst/>
                  <a:uLnTx/>
                  <a:uFillTx/>
                  <a:latin typeface="Corbel"/>
                </a:rPr>
                <a:t>Use projection of charge cloud on pad plane to reconstruct vector angle.  The vector position on the pad plane is determined by the earliest pad hit.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FF0000"/>
                  </a:solidFill>
                  <a:effectLst/>
                  <a:uLnTx/>
                  <a:uFillTx/>
                  <a:latin typeface="Corbel"/>
                  <a:sym typeface="Wingdings" pitchFamily="2" charset="2"/>
                </a:rPr>
                <a:t>Leads to discrete values for vector position, determined by strip segmentation Poor Quality</a:t>
              </a:r>
              <a:endParaRPr kumimoji="0" lang="en-US" sz="1400" b="0" i="0" u="none" strike="noStrike" kern="0" cap="none" spc="0" normalizeH="0" baseline="0" noProof="0" dirty="0" smtClean="0">
                <a:ln>
                  <a:noFill/>
                </a:ln>
                <a:solidFill>
                  <a:srgbClr val="FF0000"/>
                </a:solidFill>
                <a:effectLst/>
                <a:uLnTx/>
                <a:uFillTx/>
                <a:latin typeface="Corbel"/>
              </a:endParaRPr>
            </a:p>
          </p:txBody>
        </p:sp>
        <p:grpSp>
          <p:nvGrpSpPr>
            <p:cNvPr id="35" name="Group 34"/>
            <p:cNvGrpSpPr/>
            <p:nvPr/>
          </p:nvGrpSpPr>
          <p:grpSpPr>
            <a:xfrm>
              <a:off x="5105399" y="762000"/>
              <a:ext cx="2354050" cy="1447799"/>
              <a:chOff x="4343399" y="1222375"/>
              <a:chExt cx="2435224" cy="1749425"/>
            </a:xfrm>
          </p:grpSpPr>
          <p:grpSp>
            <p:nvGrpSpPr>
              <p:cNvPr id="39" name="Group 10"/>
              <p:cNvGrpSpPr>
                <a:grpSpLocks/>
              </p:cNvGrpSpPr>
              <p:nvPr/>
            </p:nvGrpSpPr>
            <p:grpSpPr bwMode="auto">
              <a:xfrm>
                <a:off x="4343399" y="1222375"/>
                <a:ext cx="2435224" cy="1749425"/>
                <a:chOff x="3581401" y="4200750"/>
                <a:chExt cx="2435244" cy="1749231"/>
              </a:xfrm>
            </p:grpSpPr>
            <p:cxnSp>
              <p:nvCxnSpPr>
                <p:cNvPr id="42" name="Straight Connector 41"/>
                <p:cNvCxnSpPr/>
                <p:nvPr/>
              </p:nvCxnSpPr>
              <p:spPr>
                <a:xfrm>
                  <a:off x="4106868" y="4349958"/>
                  <a:ext cx="1905015" cy="0"/>
                </a:xfrm>
                <a:prstGeom prst="line">
                  <a:avLst/>
                </a:prstGeom>
                <a:noFill/>
                <a:ln w="22225" cap="flat" cmpd="sng" algn="ctr">
                  <a:solidFill>
                    <a:sysClr val="window" lastClr="FFFFFF"/>
                  </a:solidFill>
                  <a:prstDash val="sysDot"/>
                  <a:miter lim="800000"/>
                </a:ln>
                <a:effectLst/>
              </p:spPr>
            </p:cxnSp>
            <p:cxnSp>
              <p:nvCxnSpPr>
                <p:cNvPr id="43" name="Straight Connector 42"/>
                <p:cNvCxnSpPr/>
                <p:nvPr/>
              </p:nvCxnSpPr>
              <p:spPr>
                <a:xfrm>
                  <a:off x="4175131" y="5035682"/>
                  <a:ext cx="1738326" cy="0"/>
                </a:xfrm>
                <a:prstGeom prst="line">
                  <a:avLst/>
                </a:prstGeom>
                <a:noFill/>
                <a:ln w="38100" cap="rnd" cmpd="sng" algn="ctr">
                  <a:solidFill>
                    <a:srgbClr val="DB30C7">
                      <a:lumMod val="75000"/>
                    </a:srgbClr>
                  </a:solidFill>
                  <a:prstDash val="dash"/>
                  <a:bevel/>
                </a:ln>
                <a:effectLst/>
              </p:spPr>
            </p:cxnSp>
            <p:cxnSp>
              <p:nvCxnSpPr>
                <p:cNvPr id="44" name="Straight Connector 43"/>
                <p:cNvCxnSpPr/>
                <p:nvPr/>
              </p:nvCxnSpPr>
              <p:spPr>
                <a:xfrm>
                  <a:off x="4175131" y="5188065"/>
                  <a:ext cx="1738326" cy="0"/>
                </a:xfrm>
                <a:prstGeom prst="line">
                  <a:avLst/>
                </a:prstGeom>
                <a:noFill/>
                <a:ln w="38100" cap="rnd" cmpd="sng" algn="ctr">
                  <a:solidFill>
                    <a:srgbClr val="DB30C7">
                      <a:lumMod val="75000"/>
                    </a:srgbClr>
                  </a:solidFill>
                  <a:prstDash val="dash"/>
                  <a:bevel/>
                </a:ln>
                <a:effectLst/>
              </p:spPr>
            </p:cxnSp>
            <p:cxnSp>
              <p:nvCxnSpPr>
                <p:cNvPr id="45" name="Straight Connector 44"/>
                <p:cNvCxnSpPr/>
                <p:nvPr/>
              </p:nvCxnSpPr>
              <p:spPr>
                <a:xfrm>
                  <a:off x="4175131" y="5340449"/>
                  <a:ext cx="1738326" cy="0"/>
                </a:xfrm>
                <a:prstGeom prst="line">
                  <a:avLst/>
                </a:prstGeom>
                <a:noFill/>
                <a:ln w="38100" cap="rnd" cmpd="sng" algn="ctr">
                  <a:solidFill>
                    <a:srgbClr val="DB30C7">
                      <a:lumMod val="75000"/>
                    </a:srgbClr>
                  </a:solidFill>
                  <a:prstDash val="dash"/>
                  <a:bevel/>
                </a:ln>
                <a:effectLst/>
              </p:spPr>
            </p:cxnSp>
            <p:cxnSp>
              <p:nvCxnSpPr>
                <p:cNvPr id="46" name="Straight Connector 45"/>
                <p:cNvCxnSpPr/>
                <p:nvPr/>
              </p:nvCxnSpPr>
              <p:spPr>
                <a:xfrm>
                  <a:off x="4267206" y="5562674"/>
                  <a:ext cx="1646251" cy="0"/>
                </a:xfrm>
                <a:prstGeom prst="line">
                  <a:avLst/>
                </a:prstGeom>
                <a:noFill/>
                <a:ln w="38100" cap="flat" cmpd="sng" algn="ctr">
                  <a:solidFill>
                    <a:srgbClr val="0070C0"/>
                  </a:solidFill>
                  <a:prstDash val="sysDash"/>
                  <a:miter lim="800000"/>
                </a:ln>
                <a:effectLst/>
              </p:spPr>
            </p:cxnSp>
            <p:cxnSp>
              <p:nvCxnSpPr>
                <p:cNvPr id="47" name="Straight Connector 46"/>
                <p:cNvCxnSpPr/>
                <p:nvPr/>
              </p:nvCxnSpPr>
              <p:spPr>
                <a:xfrm>
                  <a:off x="4111630" y="5586484"/>
                  <a:ext cx="1905015" cy="0"/>
                </a:xfrm>
                <a:prstGeom prst="line">
                  <a:avLst/>
                </a:prstGeom>
                <a:noFill/>
                <a:ln w="25400" cap="flat" cmpd="sng" algn="ctr">
                  <a:solidFill>
                    <a:srgbClr val="000000">
                      <a:lumMod val="75000"/>
                    </a:srgbClr>
                  </a:solidFill>
                  <a:prstDash val="solid"/>
                  <a:miter lim="800000"/>
                </a:ln>
                <a:effectLst/>
              </p:spPr>
            </p:cxnSp>
            <p:cxnSp>
              <p:nvCxnSpPr>
                <p:cNvPr id="48" name="Straight Arrow Connector 47"/>
                <p:cNvCxnSpPr/>
                <p:nvPr/>
              </p:nvCxnSpPr>
              <p:spPr>
                <a:xfrm flipH="1">
                  <a:off x="3916369" y="4200750"/>
                  <a:ext cx="1901784" cy="1749231"/>
                </a:xfrm>
                <a:prstGeom prst="straightConnector1">
                  <a:avLst/>
                </a:prstGeom>
                <a:noFill/>
                <a:ln w="19050" cap="flat" cmpd="sng" algn="ctr">
                  <a:solidFill>
                    <a:srgbClr val="001027">
                      <a:lumMod val="10000"/>
                      <a:lumOff val="90000"/>
                    </a:srgbClr>
                  </a:solidFill>
                  <a:prstDash val="dash"/>
                  <a:miter lim="800000"/>
                  <a:tailEnd type="stealth" w="lg" len="lg"/>
                </a:ln>
                <a:effectLst/>
              </p:spPr>
            </p:cxnSp>
            <p:sp>
              <p:nvSpPr>
                <p:cNvPr id="49" name="TextBox 63"/>
                <p:cNvSpPr txBox="1">
                  <a:spLocks noChangeArrowheads="1"/>
                </p:cNvSpPr>
                <p:nvPr/>
              </p:nvSpPr>
              <p:spPr bwMode="auto">
                <a:xfrm>
                  <a:off x="3581401" y="5416640"/>
                  <a:ext cx="589026" cy="33467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white"/>
                      </a:solidFill>
                      <a:effectLst/>
                      <a:uLnTx/>
                      <a:uFillTx/>
                      <a:latin typeface="Constantia" pitchFamily="18" charset="0"/>
                    </a:rPr>
                    <a:t>Strips</a:t>
                  </a:r>
                </a:p>
              </p:txBody>
            </p:sp>
          </p:grpSp>
          <p:sp>
            <p:nvSpPr>
              <p:cNvPr id="40" name="Isosceles Triangle 39"/>
              <p:cNvSpPr/>
              <p:nvPr/>
            </p:nvSpPr>
            <p:spPr>
              <a:xfrm>
                <a:off x="5715000" y="1371600"/>
                <a:ext cx="742950" cy="685800"/>
              </a:xfrm>
              <a:prstGeom prst="triangle">
                <a:avLst>
                  <a:gd name="adj" fmla="val 99305"/>
                </a:avLst>
              </a:prstGeom>
              <a:gradFill flip="none" rotWithShape="1">
                <a:gsLst>
                  <a:gs pos="98000">
                    <a:srgbClr val="FF0000">
                      <a:alpha val="23000"/>
                    </a:srgbClr>
                  </a:gs>
                  <a:gs pos="50000">
                    <a:srgbClr val="56C5FF">
                      <a:tint val="44500"/>
                      <a:satMod val="160000"/>
                    </a:srgbClr>
                  </a:gs>
                  <a:gs pos="100000">
                    <a:srgbClr val="56C5FF">
                      <a:tint val="23500"/>
                      <a:satMod val="160000"/>
                    </a:srgbClr>
                  </a:gs>
                </a:gsLst>
                <a:lin ang="27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orbel"/>
                  <a:ea typeface="+mn-ea"/>
                  <a:cs typeface="+mn-cs"/>
                </a:endParaRPr>
              </a:p>
            </p:txBody>
          </p:sp>
          <p:sp>
            <p:nvSpPr>
              <p:cNvPr id="41" name="Trapezoid 40"/>
              <p:cNvSpPr/>
              <p:nvPr/>
            </p:nvSpPr>
            <p:spPr>
              <a:xfrm>
                <a:off x="5591175" y="2076449"/>
                <a:ext cx="990600" cy="485775"/>
              </a:xfrm>
              <a:prstGeom prst="trapezoid">
                <a:avLst/>
              </a:prstGeom>
              <a:gradFill>
                <a:gsLst>
                  <a:gs pos="43000">
                    <a:srgbClr val="FF0000">
                      <a:alpha val="23000"/>
                    </a:srgbClr>
                  </a:gs>
                  <a:gs pos="8000">
                    <a:srgbClr val="56C5FF">
                      <a:tint val="44500"/>
                      <a:satMod val="160000"/>
                    </a:srgbClr>
                  </a:gs>
                  <a:gs pos="100000">
                    <a:srgbClr val="56C5FF">
                      <a:tint val="23500"/>
                      <a:satMod val="160000"/>
                    </a:srgbClr>
                  </a:gs>
                </a:gsLst>
                <a:lin ang="5400000" scaled="0"/>
              </a:gradFill>
              <a:ln w="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orbel"/>
                  <a:ea typeface="+mn-ea"/>
                  <a:cs typeface="+mn-cs"/>
                </a:endParaRPr>
              </a:p>
            </p:txBody>
          </p:sp>
        </p:grpSp>
        <p:cxnSp>
          <p:nvCxnSpPr>
            <p:cNvPr id="36" name="Straight Arrow Connector 35"/>
            <p:cNvCxnSpPr/>
            <p:nvPr/>
          </p:nvCxnSpPr>
          <p:spPr>
            <a:xfrm>
              <a:off x="7315200" y="914400"/>
              <a:ext cx="0" cy="457200"/>
            </a:xfrm>
            <a:prstGeom prst="straightConnector1">
              <a:avLst/>
            </a:prstGeom>
            <a:noFill/>
            <a:ln w="6350" cap="flat" cmpd="sng" algn="ctr">
              <a:solidFill>
                <a:srgbClr val="001027">
                  <a:lumMod val="75000"/>
                  <a:lumOff val="25000"/>
                </a:srgbClr>
              </a:solidFill>
              <a:prstDash val="solid"/>
              <a:miter lim="800000"/>
              <a:headEnd type="arrow"/>
              <a:tailEnd type="arrow"/>
            </a:ln>
            <a:effectLst/>
          </p:spPr>
        </p:cxnSp>
        <p:sp>
          <p:nvSpPr>
            <p:cNvPr id="37" name="TextBox 36"/>
            <p:cNvSpPr txBox="1"/>
            <p:nvPr/>
          </p:nvSpPr>
          <p:spPr>
            <a:xfrm>
              <a:off x="7391400" y="914400"/>
              <a:ext cx="1725152"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prstClr val="white"/>
                  </a:solidFill>
                  <a:effectLst/>
                  <a:uLnTx/>
                  <a:uFillTx/>
                  <a:latin typeface="Corbel"/>
                </a:rPr>
                <a:t>Vertical Extent of Vector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prstClr val="white"/>
                  </a:solidFill>
                  <a:effectLst/>
                  <a:uLnTx/>
                  <a:uFillTx/>
                  <a:latin typeface="Corbel"/>
                </a:rPr>
                <a:t>defined by Drift Gap width</a:t>
              </a:r>
            </a:p>
          </p:txBody>
        </p:sp>
        <p:sp>
          <p:nvSpPr>
            <p:cNvPr id="38" name="TextBox 37"/>
            <p:cNvSpPr txBox="1"/>
            <p:nvPr/>
          </p:nvSpPr>
          <p:spPr>
            <a:xfrm>
              <a:off x="7467600" y="1524000"/>
              <a:ext cx="1447800" cy="6001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prstClr val="white"/>
                  </a:solidFill>
                  <a:effectLst/>
                  <a:uLnTx/>
                  <a:uFillTx/>
                  <a:latin typeface="Corbel"/>
                </a:rPr>
                <a:t>Horizontal Extent of Vector  defined by  charge projection</a:t>
              </a:r>
            </a:p>
          </p:txBody>
        </p:sp>
      </p:grpSp>
      <p:grpSp>
        <p:nvGrpSpPr>
          <p:cNvPr id="50" name="Group 49"/>
          <p:cNvGrpSpPr/>
          <p:nvPr/>
        </p:nvGrpSpPr>
        <p:grpSpPr>
          <a:xfrm>
            <a:off x="97228" y="2291368"/>
            <a:ext cx="8915400" cy="2486026"/>
            <a:chOff x="95250" y="2276475"/>
            <a:chExt cx="8915400" cy="2486026"/>
          </a:xfrm>
        </p:grpSpPr>
        <p:sp>
          <p:nvSpPr>
            <p:cNvPr id="51" name="Rounded Rectangle 50"/>
            <p:cNvSpPr/>
            <p:nvPr/>
          </p:nvSpPr>
          <p:spPr>
            <a:xfrm>
              <a:off x="95250" y="2276475"/>
              <a:ext cx="8915400" cy="2486026"/>
            </a:xfrm>
            <a:prstGeom prst="roundRect">
              <a:avLst/>
            </a:prstGeom>
            <a:solidFill>
              <a:srgbClr val="001027">
                <a:lumMod val="25000"/>
                <a:lumOff val="75000"/>
              </a:srgbClr>
            </a:solidFill>
            <a:ln w="12700" cap="flat" cmpd="sng" algn="ctr">
              <a:solidFill>
                <a:srgbClr val="56C5FF">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orbel"/>
                <a:ea typeface="+mn-ea"/>
                <a:cs typeface="+mn-cs"/>
              </a:endParaRPr>
            </a:p>
          </p:txBody>
        </p:sp>
        <p:sp>
          <p:nvSpPr>
            <p:cNvPr id="52" name="Rectangle 51"/>
            <p:cNvSpPr/>
            <p:nvPr/>
          </p:nvSpPr>
          <p:spPr>
            <a:xfrm>
              <a:off x="152400" y="2362200"/>
              <a:ext cx="5638800" cy="224676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white"/>
                  </a:solidFill>
                  <a:effectLst/>
                  <a:uLnTx/>
                  <a:uFillTx/>
                  <a:latin typeface="Corbel"/>
                </a:rPr>
                <a:t>2. </a:t>
              </a:r>
              <a:r>
                <a:rPr kumimoji="0" lang="en-US" sz="1400" b="1" i="0" u="none" strike="noStrike" kern="0" cap="none" spc="0" normalizeH="0" baseline="0" noProof="0" dirty="0" smtClean="0">
                  <a:ln>
                    <a:noFill/>
                  </a:ln>
                  <a:solidFill>
                    <a:srgbClr val="7030A0"/>
                  </a:solidFill>
                  <a:effectLst/>
                  <a:uLnTx/>
                  <a:uFillTx/>
                  <a:latin typeface="Corbel"/>
                </a:rPr>
                <a:t>Charge-Centroid for each Time bin: </a:t>
              </a:r>
            </a:p>
            <a:p>
              <a:pPr marL="0" marR="0" lvl="0" indent="0"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400" b="0" i="0" u="none" strike="noStrike" kern="0" cap="none" spc="0" normalizeH="0" baseline="0" noProof="0" dirty="0" smtClean="0">
                  <a:ln>
                    <a:noFill/>
                  </a:ln>
                  <a:solidFill>
                    <a:prstClr val="white"/>
                  </a:solidFill>
                  <a:effectLst/>
                  <a:uLnTx/>
                  <a:uFillTx/>
                  <a:latin typeface="Corbel"/>
                </a:rPr>
                <a:t> A charge weighted position centroid is calc. for each time bin of all strips, which gives the vector position on the pad plane at each time bin. </a:t>
              </a:r>
            </a:p>
            <a:p>
              <a:pPr marL="0" marR="0" lvl="0" indent="0"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400" b="0" i="0" u="none" strike="noStrike" kern="0" cap="none" spc="0" normalizeH="0" baseline="0" noProof="0" dirty="0" smtClean="0">
                  <a:ln>
                    <a:noFill/>
                  </a:ln>
                  <a:solidFill>
                    <a:prstClr val="white"/>
                  </a:solidFill>
                  <a:effectLst/>
                  <a:uLnTx/>
                  <a:uFillTx/>
                  <a:latin typeface="Corbel"/>
                </a:rPr>
                <a:t>The time bin value, then gives a measure of the charge arrival time, which may be translated into a z-</a:t>
              </a:r>
              <a:r>
                <a:rPr kumimoji="0" lang="en-US" sz="1400" b="0" i="0" u="none" strike="noStrike" kern="0" cap="none" spc="0" normalizeH="0" baseline="0" noProof="0" dirty="0" err="1" smtClean="0">
                  <a:ln>
                    <a:noFill/>
                  </a:ln>
                  <a:solidFill>
                    <a:prstClr val="white"/>
                  </a:solidFill>
                  <a:effectLst/>
                  <a:uLnTx/>
                  <a:uFillTx/>
                  <a:latin typeface="Corbel"/>
                </a:rPr>
                <a:t>coord</a:t>
              </a:r>
              <a:r>
                <a:rPr kumimoji="0" lang="en-US" sz="1400" b="0" i="0" u="none" strike="noStrike" kern="0" cap="none" spc="0" normalizeH="0" baseline="0" noProof="0" dirty="0" smtClean="0">
                  <a:ln>
                    <a:noFill/>
                  </a:ln>
                  <a:solidFill>
                    <a:prstClr val="white"/>
                  </a:solidFill>
                  <a:effectLst/>
                  <a:uLnTx/>
                  <a:uFillTx/>
                  <a:latin typeface="Corbel"/>
                </a:rPr>
                <a:t>. using the drift velocity.</a:t>
              </a:r>
            </a:p>
            <a:p>
              <a:pPr marL="0" marR="0" lvl="0" indent="0"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400" b="0" i="0" u="none" strike="noStrike" kern="0" cap="none" spc="0" normalizeH="0" baseline="0" noProof="0" dirty="0" smtClean="0">
                  <a:ln>
                    <a:noFill/>
                  </a:ln>
                  <a:solidFill>
                    <a:prstClr val="white"/>
                  </a:solidFill>
                  <a:effectLst/>
                  <a:uLnTx/>
                  <a:uFillTx/>
                  <a:latin typeface="Corbel"/>
                </a:rPr>
                <a:t> Thus, for each time bin, an (</a:t>
              </a:r>
              <a:r>
                <a:rPr kumimoji="0" lang="en-US" sz="1400" b="0" i="0" u="none" strike="noStrike" kern="0" cap="none" spc="0" normalizeH="0" baseline="0" noProof="0" dirty="0" err="1" smtClean="0">
                  <a:ln>
                    <a:noFill/>
                  </a:ln>
                  <a:solidFill>
                    <a:prstClr val="white"/>
                  </a:solidFill>
                  <a:effectLst/>
                  <a:uLnTx/>
                  <a:uFillTx/>
                  <a:latin typeface="Corbel"/>
                </a:rPr>
                <a:t>x,y</a:t>
              </a:r>
              <a:r>
                <a:rPr kumimoji="0" lang="en-US" sz="1400" b="0" i="0" u="none" strike="noStrike" kern="0" cap="none" spc="0" normalizeH="0" baseline="0" noProof="0" dirty="0" smtClean="0">
                  <a:ln>
                    <a:noFill/>
                  </a:ln>
                  <a:solidFill>
                    <a:prstClr val="white"/>
                  </a:solidFill>
                  <a:effectLst/>
                  <a:uLnTx/>
                  <a:uFillTx/>
                  <a:latin typeface="Corbel"/>
                </a:rPr>
                <a:t>) point along the track is determined. The resulting array of points is then fit to  straight line to reconstruct the track.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FF0000"/>
                  </a:solidFill>
                  <a:effectLst/>
                  <a:uLnTx/>
                  <a:uFillTx/>
                  <a:latin typeface="Corbel"/>
                  <a:sym typeface="Wingdings" pitchFamily="2" charset="2"/>
                </a:rPr>
                <a:t> </a:t>
              </a:r>
              <a:r>
                <a:rPr lang="en-US" sz="1400" kern="0" dirty="0">
                  <a:solidFill>
                    <a:srgbClr val="FF0000"/>
                  </a:solidFill>
                  <a:latin typeface="Corbel"/>
                  <a:sym typeface="Wingdings" pitchFamily="2" charset="2"/>
                </a:rPr>
                <a:t>R</a:t>
              </a:r>
              <a:r>
                <a:rPr kumimoji="0" lang="en-US" sz="1400" b="0" i="0" u="none" strike="noStrike" kern="0" cap="none" spc="0" normalizeH="0" baseline="0" noProof="0" dirty="0" err="1" smtClean="0">
                  <a:ln>
                    <a:noFill/>
                  </a:ln>
                  <a:solidFill>
                    <a:srgbClr val="FF0000"/>
                  </a:solidFill>
                  <a:effectLst/>
                  <a:uLnTx/>
                  <a:uFillTx/>
                  <a:latin typeface="Corbel"/>
                  <a:sym typeface="Wingdings" pitchFamily="2" charset="2"/>
                </a:rPr>
                <a:t>equires</a:t>
              </a:r>
              <a:r>
                <a:rPr kumimoji="0" lang="en-US" sz="1400" b="0" i="0" u="none" strike="noStrike" kern="0" cap="none" spc="0" normalizeH="0" baseline="0" noProof="0" dirty="0" smtClean="0">
                  <a:ln>
                    <a:noFill/>
                  </a:ln>
                  <a:solidFill>
                    <a:srgbClr val="FF0000"/>
                  </a:solidFill>
                  <a:effectLst/>
                  <a:uLnTx/>
                  <a:uFillTx/>
                  <a:latin typeface="Corbel"/>
                  <a:sym typeface="Wingdings" pitchFamily="2" charset="2"/>
                </a:rPr>
                <a:t> careful treatment of the baseline noise to avoid incorporating noise into analysis. </a:t>
              </a:r>
              <a:endParaRPr kumimoji="0" lang="en-US" sz="1400" b="0" i="0" u="none" strike="noStrike" kern="0" cap="none" spc="0" normalizeH="0" baseline="0" noProof="0" dirty="0" smtClean="0">
                <a:ln>
                  <a:noFill/>
                </a:ln>
                <a:solidFill>
                  <a:srgbClr val="FF0000"/>
                </a:solidFill>
                <a:effectLst/>
                <a:uLnTx/>
                <a:uFillTx/>
                <a:latin typeface="Corbel"/>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prstClr val="white"/>
                </a:solidFill>
                <a:effectLst/>
                <a:uLnTx/>
                <a:uFillTx/>
                <a:latin typeface="Corbel"/>
              </a:endParaRPr>
            </a:p>
          </p:txBody>
        </p:sp>
        <p:grpSp>
          <p:nvGrpSpPr>
            <p:cNvPr id="53" name="Group 52"/>
            <p:cNvGrpSpPr/>
            <p:nvPr/>
          </p:nvGrpSpPr>
          <p:grpSpPr>
            <a:xfrm>
              <a:off x="5781675" y="2447924"/>
              <a:ext cx="2981405" cy="2163664"/>
              <a:chOff x="4105031" y="2505205"/>
              <a:chExt cx="3057770" cy="2450180"/>
            </a:xfrm>
          </p:grpSpPr>
          <p:pic>
            <p:nvPicPr>
              <p:cNvPr id="54" name="Picture 3"/>
              <p:cNvPicPr>
                <a:picLocks noChangeAspect="1" noChangeArrowheads="1"/>
              </p:cNvPicPr>
              <p:nvPr/>
            </p:nvPicPr>
            <p:blipFill>
              <a:blip r:embed="rId2" cstate="print"/>
              <a:srcRect/>
              <a:stretch>
                <a:fillRect/>
              </a:stretch>
            </p:blipFill>
            <p:spPr bwMode="auto">
              <a:xfrm>
                <a:off x="4105031" y="2505205"/>
                <a:ext cx="3051175" cy="2326463"/>
              </a:xfrm>
              <a:prstGeom prst="rect">
                <a:avLst/>
              </a:prstGeom>
              <a:noFill/>
              <a:ln w="9525">
                <a:noFill/>
                <a:miter lim="800000"/>
                <a:headEnd/>
                <a:tailEnd/>
              </a:ln>
            </p:spPr>
          </p:pic>
          <p:sp>
            <p:nvSpPr>
              <p:cNvPr id="55" name="TextBox 13"/>
              <p:cNvSpPr txBox="1">
                <a:spLocks noChangeArrowheads="1"/>
              </p:cNvSpPr>
              <p:nvPr/>
            </p:nvSpPr>
            <p:spPr bwMode="auto">
              <a:xfrm>
                <a:off x="4114801" y="4571999"/>
                <a:ext cx="3048000" cy="383386"/>
              </a:xfrm>
              <a:prstGeom prst="rect">
                <a:avLst/>
              </a:prstGeom>
              <a:solidFill>
                <a:sysClr val="window" lastClr="FFFFFF"/>
              </a:solid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Constantia" pitchFamily="18" charset="0"/>
                  </a:rPr>
                  <a:t>Raw Data: Waveforms in Time</a:t>
                </a:r>
              </a:p>
            </p:txBody>
          </p:sp>
          <p:sp>
            <p:nvSpPr>
              <p:cNvPr id="56" name="Rectangle 55"/>
              <p:cNvSpPr/>
              <p:nvPr/>
            </p:nvSpPr>
            <p:spPr>
              <a:xfrm rot="-3720000" flipH="1">
                <a:off x="5431011" y="3324597"/>
                <a:ext cx="55128" cy="1347114"/>
              </a:xfrm>
              <a:prstGeom prst="rect">
                <a:avLst/>
              </a:prstGeom>
              <a:solidFill>
                <a:srgbClr val="FF0000">
                  <a:alpha val="44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orbel"/>
                  <a:ea typeface="+mn-ea"/>
                  <a:cs typeface="+mn-cs"/>
                </a:endParaRPr>
              </a:p>
            </p:txBody>
          </p:sp>
          <p:sp>
            <p:nvSpPr>
              <p:cNvPr id="57" name="Rectangle 56"/>
              <p:cNvSpPr/>
              <p:nvPr/>
            </p:nvSpPr>
            <p:spPr>
              <a:xfrm rot="-3720000" flipH="1">
                <a:off x="5211936" y="3438897"/>
                <a:ext cx="55128" cy="1347114"/>
              </a:xfrm>
              <a:prstGeom prst="rect">
                <a:avLst/>
              </a:prstGeom>
              <a:solidFill>
                <a:srgbClr val="FF0000">
                  <a:alpha val="44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orbel"/>
                  <a:ea typeface="+mn-ea"/>
                  <a:cs typeface="+mn-cs"/>
                </a:endParaRPr>
              </a:p>
            </p:txBody>
          </p:sp>
        </p:grpSp>
      </p:grpSp>
      <p:grpSp>
        <p:nvGrpSpPr>
          <p:cNvPr id="61" name="Group 60"/>
          <p:cNvGrpSpPr/>
          <p:nvPr/>
        </p:nvGrpSpPr>
        <p:grpSpPr>
          <a:xfrm>
            <a:off x="97228" y="4881145"/>
            <a:ext cx="8915400" cy="1873033"/>
            <a:chOff x="1609725" y="4829175"/>
            <a:chExt cx="8915400" cy="1873033"/>
          </a:xfrm>
        </p:grpSpPr>
        <p:sp>
          <p:nvSpPr>
            <p:cNvPr id="30" name="Rounded Rectangle 29"/>
            <p:cNvSpPr/>
            <p:nvPr/>
          </p:nvSpPr>
          <p:spPr>
            <a:xfrm>
              <a:off x="1609725" y="4829175"/>
              <a:ext cx="8915400" cy="1828800"/>
            </a:xfrm>
            <a:prstGeom prst="roundRect">
              <a:avLst/>
            </a:prstGeom>
            <a:solidFill>
              <a:srgbClr val="001027">
                <a:lumMod val="25000"/>
                <a:lumOff val="75000"/>
              </a:srgbClr>
            </a:solidFill>
            <a:ln w="12700" cap="flat" cmpd="sng" algn="ctr">
              <a:solidFill>
                <a:srgbClr val="56C5FF">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orbel"/>
                <a:ea typeface="+mn-ea"/>
                <a:cs typeface="+mn-cs"/>
              </a:endParaRPr>
            </a:p>
          </p:txBody>
        </p:sp>
        <p:sp>
          <p:nvSpPr>
            <p:cNvPr id="58" name="Rectangle 57"/>
            <p:cNvSpPr/>
            <p:nvPr/>
          </p:nvSpPr>
          <p:spPr>
            <a:xfrm>
              <a:off x="1790701" y="4886326"/>
              <a:ext cx="4343400" cy="1815882"/>
            </a:xfrm>
            <a:prstGeom prst="rect">
              <a:avLst/>
            </a:prstGeom>
          </p:spPr>
          <p:txBody>
            <a:bodyPr wrap="square">
              <a:spAutoFit/>
            </a:bodyPr>
            <a:lstStyle/>
            <a:p>
              <a:pPr defTabSz="914400"/>
              <a:r>
                <a:rPr lang="en-US" sz="1400" dirty="0">
                  <a:solidFill>
                    <a:prstClr val="white"/>
                  </a:solidFill>
                  <a:latin typeface="Corbel"/>
                </a:rPr>
                <a:t>3. </a:t>
              </a:r>
              <a:r>
                <a:rPr lang="en-US" sz="1400" b="1" dirty="0">
                  <a:solidFill>
                    <a:srgbClr val="7030A0"/>
                  </a:solidFill>
                  <a:latin typeface="Corbel"/>
                </a:rPr>
                <a:t>Use Charge arrival time to calculate z-</a:t>
              </a:r>
              <a:r>
                <a:rPr lang="en-US" sz="1400" b="1" dirty="0" err="1">
                  <a:solidFill>
                    <a:srgbClr val="7030A0"/>
                  </a:solidFill>
                  <a:latin typeface="Corbel"/>
                </a:rPr>
                <a:t>coord</a:t>
              </a:r>
              <a:r>
                <a:rPr lang="en-US" sz="1400" b="1" dirty="0">
                  <a:solidFill>
                    <a:srgbClr val="7030A0"/>
                  </a:solidFill>
                  <a:latin typeface="Corbel"/>
                </a:rPr>
                <a:t>: </a:t>
              </a:r>
            </a:p>
            <a:p>
              <a:pPr defTabSz="914400">
                <a:buFont typeface="Arial" pitchFamily="34" charset="0"/>
                <a:buChar char="•"/>
              </a:pPr>
              <a:r>
                <a:rPr lang="en-US" sz="1400" dirty="0">
                  <a:solidFill>
                    <a:prstClr val="white"/>
                  </a:solidFill>
                  <a:latin typeface="Corbel"/>
                </a:rPr>
                <a:t> Exploit timing info. by fitting rising edge of the waveform from each strip to a straight line to determine the time axis intercept, which gives a measure of the charge arrival time for that strip.</a:t>
              </a:r>
            </a:p>
            <a:p>
              <a:pPr defTabSz="914400">
                <a:buFont typeface="Arial" pitchFamily="34" charset="0"/>
                <a:buChar char="•"/>
              </a:pPr>
              <a:r>
                <a:rPr lang="en-US" sz="1400" dirty="0">
                  <a:solidFill>
                    <a:prstClr val="white"/>
                  </a:solidFill>
                  <a:latin typeface="Corbel"/>
                </a:rPr>
                <a:t>  The center 0f the strip may then be taken as the position of the track at that time.</a:t>
              </a:r>
            </a:p>
            <a:p>
              <a:pPr defTabSz="914400"/>
              <a:r>
                <a:rPr lang="en-US" sz="1400" dirty="0">
                  <a:solidFill>
                    <a:srgbClr val="FF0000"/>
                  </a:solidFill>
                  <a:latin typeface="Corbel"/>
                  <a:sym typeface="Wingdings" pitchFamily="2" charset="2"/>
                </a:rPr>
                <a:t> Most promising </a:t>
              </a:r>
              <a:r>
                <a:rPr lang="en-US" sz="1400" dirty="0" smtClean="0">
                  <a:solidFill>
                    <a:srgbClr val="FF0000"/>
                  </a:solidFill>
                  <a:latin typeface="Corbel"/>
                  <a:sym typeface="Wingdings" pitchFamily="2" charset="2"/>
                </a:rPr>
                <a:t>Results when </a:t>
              </a:r>
              <a:endParaRPr lang="en-US" sz="1400" dirty="0">
                <a:solidFill>
                  <a:srgbClr val="FF0000"/>
                </a:solidFill>
                <a:latin typeface="Corbel"/>
              </a:endParaRPr>
            </a:p>
          </p:txBody>
        </p:sp>
        <p:pic>
          <p:nvPicPr>
            <p:cNvPr id="59" name="Picture 2"/>
            <p:cNvPicPr preferRelativeResize="0">
              <a:picLocks noChangeArrowheads="1"/>
            </p:cNvPicPr>
            <p:nvPr/>
          </p:nvPicPr>
          <p:blipFill>
            <a:blip r:embed="rId3" cstate="print"/>
            <a:srcRect/>
            <a:stretch>
              <a:fillRect/>
            </a:stretch>
          </p:blipFill>
          <p:spPr bwMode="auto">
            <a:xfrm>
              <a:off x="6134100" y="4895850"/>
              <a:ext cx="2057400" cy="1676400"/>
            </a:xfrm>
            <a:prstGeom prst="rect">
              <a:avLst/>
            </a:prstGeom>
            <a:noFill/>
            <a:ln w="9525">
              <a:noFill/>
              <a:miter lim="800000"/>
              <a:headEnd/>
              <a:tailEnd/>
            </a:ln>
          </p:spPr>
        </p:pic>
        <p:pic>
          <p:nvPicPr>
            <p:cNvPr id="60" name="Picture 5"/>
            <p:cNvPicPr preferRelativeResize="0">
              <a:picLocks noChangeArrowheads="1"/>
            </p:cNvPicPr>
            <p:nvPr/>
          </p:nvPicPr>
          <p:blipFill>
            <a:blip r:embed="rId4" cstate="print"/>
            <a:srcRect/>
            <a:stretch>
              <a:fillRect/>
            </a:stretch>
          </p:blipFill>
          <p:spPr bwMode="auto">
            <a:xfrm>
              <a:off x="8296275" y="4905375"/>
              <a:ext cx="2057400" cy="1676400"/>
            </a:xfrm>
            <a:prstGeom prst="rect">
              <a:avLst/>
            </a:prstGeom>
            <a:noFill/>
            <a:ln w="9525">
              <a:noFill/>
              <a:miter lim="800000"/>
              <a:headEnd/>
              <a:tailEnd/>
            </a:ln>
          </p:spPr>
        </p:pic>
      </p:grpSp>
      <p:sp>
        <p:nvSpPr>
          <p:cNvPr id="62" name="TextBox 61"/>
          <p:cNvSpPr txBox="1"/>
          <p:nvPr/>
        </p:nvSpPr>
        <p:spPr>
          <a:xfrm>
            <a:off x="9263949" y="1276504"/>
            <a:ext cx="1858201" cy="369332"/>
          </a:xfrm>
          <a:prstGeom prst="rect">
            <a:avLst/>
          </a:prstGeom>
          <a:noFill/>
        </p:spPr>
        <p:txBody>
          <a:bodyPr wrap="none" rtlCol="0" anchor="ctr">
            <a:spAutoFit/>
          </a:bodyPr>
          <a:lstStyle/>
          <a:p>
            <a:pPr marL="285750" indent="-285750">
              <a:buFont typeface="Wingdings" panose="05000000000000000000" pitchFamily="2" charset="2"/>
              <a:buChar char="q"/>
            </a:pPr>
            <a:r>
              <a:rPr lang="en-US" dirty="0" smtClean="0"/>
              <a:t>Not so good</a:t>
            </a:r>
            <a:endParaRPr lang="en-US" dirty="0"/>
          </a:p>
        </p:txBody>
      </p:sp>
      <p:sp>
        <p:nvSpPr>
          <p:cNvPr id="64" name="TextBox 63"/>
          <p:cNvSpPr txBox="1"/>
          <p:nvPr/>
        </p:nvSpPr>
        <p:spPr>
          <a:xfrm>
            <a:off x="9263949" y="2442216"/>
            <a:ext cx="2778526" cy="2062103"/>
          </a:xfrm>
          <a:prstGeom prst="rect">
            <a:avLst/>
          </a:prstGeom>
          <a:noFill/>
        </p:spPr>
        <p:txBody>
          <a:bodyPr wrap="square" rtlCol="0" anchor="ctr">
            <a:spAutoFit/>
          </a:bodyPr>
          <a:lstStyle/>
          <a:p>
            <a:pPr marL="285750" indent="-285750">
              <a:buFont typeface="Wingdings" panose="05000000000000000000" pitchFamily="2" charset="2"/>
              <a:buChar char="q"/>
            </a:pPr>
            <a:r>
              <a:rPr lang="en-US" sz="1600" dirty="0" smtClean="0"/>
              <a:t>Limited by </a:t>
            </a:r>
            <a:r>
              <a:rPr lang="en-US" sz="1600" dirty="0" smtClean="0"/>
              <a:t>low </a:t>
            </a:r>
            <a:r>
              <a:rPr lang="en-US" sz="1600" dirty="0" smtClean="0"/>
              <a:t>charge </a:t>
            </a:r>
            <a:r>
              <a:rPr lang="en-US" sz="1600" dirty="0" smtClean="0"/>
              <a:t>sharing</a:t>
            </a:r>
            <a:r>
              <a:rPr lang="en-US" sz="1600" dirty="0" smtClean="0"/>
              <a:t> </a:t>
            </a:r>
            <a:r>
              <a:rPr lang="en-US" sz="1600" dirty="0" smtClean="0"/>
              <a:t>on COMPASS Strip Readout</a:t>
            </a:r>
          </a:p>
          <a:p>
            <a:pPr marL="285750" indent="-285750">
              <a:buFont typeface="Wingdings" panose="05000000000000000000" pitchFamily="2" charset="2"/>
              <a:buChar char="q"/>
            </a:pPr>
            <a:r>
              <a:rPr lang="en-US" dirty="0" smtClean="0">
                <a:solidFill>
                  <a:srgbClr val="FF0000"/>
                </a:solidFill>
              </a:rPr>
              <a:t>Great for Chevron Readout</a:t>
            </a:r>
            <a:r>
              <a:rPr lang="en-US" sz="2000" dirty="0" smtClean="0">
                <a:solidFill>
                  <a:srgbClr val="FF0000"/>
                </a:solidFill>
              </a:rPr>
              <a:t>! </a:t>
            </a:r>
            <a:r>
              <a:rPr lang="en-US" sz="1400" dirty="0" smtClean="0">
                <a:solidFill>
                  <a:srgbClr val="FF0000"/>
                </a:solidFill>
              </a:rPr>
              <a:t>(Chevrons are naturally amenable to centroid calc./ relatively </a:t>
            </a:r>
            <a:r>
              <a:rPr lang="en-US" sz="1400" dirty="0" smtClean="0">
                <a:solidFill>
                  <a:srgbClr val="FF0000"/>
                </a:solidFill>
              </a:rPr>
              <a:t>high charge sharing)</a:t>
            </a:r>
            <a:endParaRPr lang="en-US" sz="1400" dirty="0">
              <a:solidFill>
                <a:srgbClr val="FF0000"/>
              </a:solidFill>
            </a:endParaRPr>
          </a:p>
        </p:txBody>
      </p:sp>
      <p:sp>
        <p:nvSpPr>
          <p:cNvPr id="65" name="TextBox 64"/>
          <p:cNvSpPr txBox="1"/>
          <p:nvPr/>
        </p:nvSpPr>
        <p:spPr>
          <a:xfrm>
            <a:off x="9263949" y="4908857"/>
            <a:ext cx="2847538" cy="1754326"/>
          </a:xfrm>
          <a:prstGeom prst="rect">
            <a:avLst/>
          </a:prstGeom>
          <a:noFill/>
        </p:spPr>
        <p:txBody>
          <a:bodyPr wrap="square" rtlCol="0" anchor="ctr">
            <a:spAutoFit/>
          </a:bodyPr>
          <a:lstStyle/>
          <a:p>
            <a:pPr marL="285750" indent="-285750">
              <a:buFont typeface="Wingdings" panose="05000000000000000000" pitchFamily="2" charset="2"/>
              <a:buChar char="q"/>
            </a:pPr>
            <a:r>
              <a:rPr lang="en-US" dirty="0" smtClean="0"/>
              <a:t>Great for COMPASS Strip Readout (many strips hit)</a:t>
            </a:r>
          </a:p>
          <a:p>
            <a:pPr marL="285750" indent="-285750">
              <a:buFont typeface="Wingdings" panose="05000000000000000000" pitchFamily="2" charset="2"/>
              <a:buChar char="q"/>
            </a:pPr>
            <a:r>
              <a:rPr lang="en-US" dirty="0" smtClean="0">
                <a:solidFill>
                  <a:srgbClr val="FF0000"/>
                </a:solidFill>
              </a:rPr>
              <a:t>Limited by number of strips hit for Chevron Readout</a:t>
            </a:r>
            <a:endParaRPr lang="en-US" dirty="0">
              <a:solidFill>
                <a:srgbClr val="FF0000"/>
              </a:solidFill>
            </a:endParaRPr>
          </a:p>
        </p:txBody>
      </p:sp>
    </p:spTree>
    <p:extLst>
      <p:ext uri="{BB962C8B-B14F-4D97-AF65-F5344CB8AC3E}">
        <p14:creationId xmlns:p14="http://schemas.microsoft.com/office/powerpoint/2010/main" val="3956615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34400" cy="1020932"/>
          </a:xfrm>
        </p:spPr>
        <p:txBody>
          <a:bodyPr>
            <a:normAutofit fontScale="90000"/>
          </a:bodyPr>
          <a:lstStyle/>
          <a:p>
            <a:r>
              <a:rPr lang="en-US" dirty="0" smtClean="0"/>
              <a:t>Some Event Displays for time bin centroid method</a:t>
            </a:r>
            <a:endParaRPr lang="en-US" dirty="0"/>
          </a:p>
        </p:txBody>
      </p:sp>
      <p:pic>
        <p:nvPicPr>
          <p:cNvPr id="3" name="Picture 2"/>
          <p:cNvPicPr preferRelativeResize="0">
            <a:picLocks/>
          </p:cNvPicPr>
          <p:nvPr/>
        </p:nvPicPr>
        <p:blipFill>
          <a:blip r:embed="rId2">
            <a:extLst>
              <a:ext uri="{28A0092B-C50C-407E-A947-70E740481C1C}">
                <a14:useLocalDpi xmlns:a14="http://schemas.microsoft.com/office/drawing/2010/main" val="0"/>
              </a:ext>
            </a:extLst>
          </a:blip>
          <a:stretch>
            <a:fillRect/>
          </a:stretch>
        </p:blipFill>
        <p:spPr>
          <a:xfrm>
            <a:off x="4267199" y="1327215"/>
            <a:ext cx="3657600" cy="2743200"/>
          </a:xfrm>
          <a:prstGeom prst="rect">
            <a:avLst/>
          </a:prstGeom>
        </p:spPr>
      </p:pic>
      <p:pic>
        <p:nvPicPr>
          <p:cNvPr id="4" name="Picture 3"/>
          <p:cNvPicPr preferRelativeResize="0">
            <a:picLocks/>
          </p:cNvPicPr>
          <p:nvPr/>
        </p:nvPicPr>
        <p:blipFill>
          <a:blip r:embed="rId3">
            <a:extLst>
              <a:ext uri="{28A0092B-C50C-407E-A947-70E740481C1C}">
                <a14:useLocalDpi xmlns:a14="http://schemas.microsoft.com/office/drawing/2010/main" val="0"/>
              </a:ext>
            </a:extLst>
          </a:blip>
          <a:stretch>
            <a:fillRect/>
          </a:stretch>
        </p:blipFill>
        <p:spPr>
          <a:xfrm>
            <a:off x="343091" y="1327215"/>
            <a:ext cx="3657600" cy="2743200"/>
          </a:xfrm>
          <a:prstGeom prst="rect">
            <a:avLst/>
          </a:prstGeom>
        </p:spPr>
      </p:pic>
      <p:pic>
        <p:nvPicPr>
          <p:cNvPr id="5" name="Picture 4"/>
          <p:cNvPicPr preferRelativeResize="0">
            <a:picLocks/>
          </p:cNvPicPr>
          <p:nvPr/>
        </p:nvPicPr>
        <p:blipFill>
          <a:blip r:embed="rId4">
            <a:extLst>
              <a:ext uri="{28A0092B-C50C-407E-A947-70E740481C1C}">
                <a14:useLocalDpi xmlns:a14="http://schemas.microsoft.com/office/drawing/2010/main" val="0"/>
              </a:ext>
            </a:extLst>
          </a:blip>
          <a:stretch>
            <a:fillRect/>
          </a:stretch>
        </p:blipFill>
        <p:spPr>
          <a:xfrm>
            <a:off x="8191307" y="1327215"/>
            <a:ext cx="3657600" cy="2743200"/>
          </a:xfrm>
          <a:prstGeom prst="rect">
            <a:avLst/>
          </a:prstGeom>
        </p:spPr>
      </p:pic>
      <p:sp>
        <p:nvSpPr>
          <p:cNvPr id="6" name="TextBox 5"/>
          <p:cNvSpPr txBox="1"/>
          <p:nvPr/>
        </p:nvSpPr>
        <p:spPr>
          <a:xfrm>
            <a:off x="343092" y="4676004"/>
            <a:ext cx="11593536" cy="1754326"/>
          </a:xfrm>
          <a:prstGeom prst="rect">
            <a:avLst/>
          </a:prstGeom>
          <a:noFill/>
        </p:spPr>
        <p:txBody>
          <a:bodyPr wrap="square" rtlCol="0">
            <a:spAutoFit/>
          </a:bodyPr>
          <a:lstStyle/>
          <a:p>
            <a:pPr marL="285750" indent="-285750">
              <a:buFont typeface="Wingdings" panose="05000000000000000000" pitchFamily="2" charset="2"/>
              <a:buChar char="Ø"/>
            </a:pPr>
            <a:r>
              <a:rPr lang="en-US" dirty="0" smtClean="0"/>
              <a:t>Though there a relatively few pads hit in this event, the vector fit still has a good number of points to fit to since there is a point for every time bin</a:t>
            </a:r>
            <a:r>
              <a:rPr lang="en-US" dirty="0" smtClean="0"/>
              <a:t>.</a:t>
            </a:r>
          </a:p>
          <a:p>
            <a:pPr marL="285750" indent="-285750">
              <a:buFont typeface="Wingdings" panose="05000000000000000000" pitchFamily="2" charset="2"/>
              <a:buChar char="Ø"/>
            </a:pPr>
            <a:endParaRPr lang="en-US" dirty="0" smtClean="0"/>
          </a:p>
          <a:p>
            <a:pPr marL="285750" indent="-285750">
              <a:buFont typeface="Wingdings" panose="05000000000000000000" pitchFamily="2" charset="2"/>
              <a:buChar char="Ø"/>
            </a:pPr>
            <a:r>
              <a:rPr lang="en-US" dirty="0" smtClean="0"/>
              <a:t>Precise timing info is traded for accurate timing info (40MHz ADC clock) and the centroid calc. using 2mm chevron pads approaches </a:t>
            </a:r>
            <a:r>
              <a:rPr lang="en-US" dirty="0" smtClean="0"/>
              <a:t>or is better than the </a:t>
            </a:r>
            <a:r>
              <a:rPr lang="en-US" dirty="0" smtClean="0"/>
              <a:t>resolution of single 400um </a:t>
            </a:r>
            <a:r>
              <a:rPr lang="en-US" dirty="0" smtClean="0"/>
              <a:t>strip.</a:t>
            </a:r>
            <a:endParaRPr lang="en-US" dirty="0" smtClean="0"/>
          </a:p>
          <a:p>
            <a:endParaRPr lang="en-US" dirty="0"/>
          </a:p>
        </p:txBody>
      </p:sp>
    </p:spTree>
    <p:extLst>
      <p:ext uri="{BB962C8B-B14F-4D97-AF65-F5344CB8AC3E}">
        <p14:creationId xmlns:p14="http://schemas.microsoft.com/office/powerpoint/2010/main" val="2750830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8087735" y="1061048"/>
            <a:ext cx="3886199" cy="3584843"/>
          </a:xfrm>
          <a:prstGeom prst="roundRect">
            <a:avLst>
              <a:gd name="adj" fmla="val 3028"/>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7" name="Rounded Rectangle 6"/>
          <p:cNvSpPr/>
          <p:nvPr/>
        </p:nvSpPr>
        <p:spPr>
          <a:xfrm>
            <a:off x="132629" y="1061050"/>
            <a:ext cx="7863753" cy="3584842"/>
          </a:xfrm>
          <a:prstGeom prst="roundRect">
            <a:avLst>
              <a:gd name="adj" fmla="val 332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0" y="0"/>
            <a:ext cx="8534400" cy="1061049"/>
          </a:xfrm>
        </p:spPr>
        <p:txBody>
          <a:bodyPr/>
          <a:lstStyle/>
          <a:p>
            <a:r>
              <a:rPr lang="en-US" dirty="0" smtClean="0"/>
              <a:t>CENTROID Calc.</a:t>
            </a:r>
            <a:endParaRPr lang="en-US" dirty="0"/>
          </a:p>
        </p:txBody>
      </p:sp>
      <p:pic>
        <p:nvPicPr>
          <p:cNvPr id="3" name="Picture 2"/>
          <p:cNvPicPr preferRelativeResize="0">
            <a:picLocks/>
          </p:cNvPicPr>
          <p:nvPr/>
        </p:nvPicPr>
        <p:blipFill>
          <a:blip r:embed="rId2">
            <a:extLst>
              <a:ext uri="{28A0092B-C50C-407E-A947-70E740481C1C}">
                <a14:useLocalDpi xmlns:a14="http://schemas.microsoft.com/office/drawing/2010/main" val="0"/>
              </a:ext>
            </a:extLst>
          </a:blip>
          <a:stretch>
            <a:fillRect/>
          </a:stretch>
        </p:blipFill>
        <p:spPr>
          <a:xfrm>
            <a:off x="4110182" y="1246601"/>
            <a:ext cx="3886200" cy="3200400"/>
          </a:xfrm>
          <a:prstGeom prst="rect">
            <a:avLst/>
          </a:prstGeom>
        </p:spPr>
      </p:pic>
      <p:pic>
        <p:nvPicPr>
          <p:cNvPr id="5" name="Picture 4"/>
          <p:cNvPicPr preferRelativeResize="0">
            <a:picLocks/>
          </p:cNvPicPr>
          <p:nvPr/>
        </p:nvPicPr>
        <p:blipFill>
          <a:blip r:embed="rId3">
            <a:extLst>
              <a:ext uri="{28A0092B-C50C-407E-A947-70E740481C1C}">
                <a14:useLocalDpi xmlns:a14="http://schemas.microsoft.com/office/drawing/2010/main" val="0"/>
              </a:ext>
            </a:extLst>
          </a:blip>
          <a:stretch>
            <a:fillRect/>
          </a:stretch>
        </p:blipFill>
        <p:spPr>
          <a:xfrm>
            <a:off x="132629" y="1246601"/>
            <a:ext cx="3886200" cy="3200400"/>
          </a:xfrm>
          <a:prstGeom prst="rect">
            <a:avLst/>
          </a:prstGeom>
        </p:spPr>
      </p:pic>
      <p:pic>
        <p:nvPicPr>
          <p:cNvPr id="6" name="Picture 5"/>
          <p:cNvPicPr preferRelativeResize="0">
            <a:picLocks/>
          </p:cNvPicPr>
          <p:nvPr/>
        </p:nvPicPr>
        <p:blipFill>
          <a:blip r:embed="rId4">
            <a:extLst>
              <a:ext uri="{28A0092B-C50C-407E-A947-70E740481C1C}">
                <a14:useLocalDpi xmlns:a14="http://schemas.microsoft.com/office/drawing/2010/main" val="0"/>
              </a:ext>
            </a:extLst>
          </a:blip>
          <a:stretch>
            <a:fillRect/>
          </a:stretch>
        </p:blipFill>
        <p:spPr>
          <a:xfrm>
            <a:off x="8087735" y="1246601"/>
            <a:ext cx="3886200" cy="3200400"/>
          </a:xfrm>
          <a:prstGeom prst="rect">
            <a:avLst/>
          </a:prstGeom>
        </p:spPr>
      </p:pic>
      <p:sp>
        <p:nvSpPr>
          <p:cNvPr id="4" name="TextBox 3"/>
          <p:cNvSpPr txBox="1"/>
          <p:nvPr/>
        </p:nvSpPr>
        <p:spPr>
          <a:xfrm>
            <a:off x="199756" y="4761160"/>
            <a:ext cx="11560444" cy="2062103"/>
          </a:xfrm>
          <a:prstGeom prst="rect">
            <a:avLst/>
          </a:prstGeom>
          <a:noFill/>
        </p:spPr>
        <p:txBody>
          <a:bodyPr wrap="square" rtlCol="0">
            <a:spAutoFit/>
          </a:bodyPr>
          <a:lstStyle/>
          <a:p>
            <a:pPr marL="285750" indent="-285750">
              <a:buFont typeface="Wingdings" panose="05000000000000000000" pitchFamily="2" charset="2"/>
              <a:buChar char="Ø"/>
            </a:pPr>
            <a:r>
              <a:rPr lang="en-US" sz="1600" dirty="0" smtClean="0"/>
              <a:t>Centroid spikes correspond to single pad events (want to avoid these by either using gas with higher transverse diffusion or increase diffusion by increasing induction gap, </a:t>
            </a:r>
            <a:r>
              <a:rPr lang="en-US" sz="1600" dirty="0" err="1" smtClean="0"/>
              <a:t>etc</a:t>
            </a:r>
            <a:r>
              <a:rPr lang="en-US" sz="1600" dirty="0" smtClean="0"/>
              <a:t>)</a:t>
            </a:r>
            <a:endParaRPr lang="en-US" sz="1600" dirty="0"/>
          </a:p>
          <a:p>
            <a:pPr marL="285750" indent="-285750">
              <a:buFont typeface="Wingdings" panose="05000000000000000000" pitchFamily="2" charset="2"/>
              <a:buChar char="Ø"/>
            </a:pPr>
            <a:r>
              <a:rPr lang="en-US" sz="1600" dirty="0" smtClean="0"/>
              <a:t>The 2D scatter plot of the residual per event as a function of the measured centroid allows one to establish an error function to be used to correct the measured centroid.</a:t>
            </a:r>
          </a:p>
          <a:p>
            <a:pPr marL="285750" indent="-285750">
              <a:buFont typeface="Wingdings" panose="05000000000000000000" pitchFamily="2" charset="2"/>
              <a:buChar char="Ø"/>
            </a:pPr>
            <a:r>
              <a:rPr lang="en-US" sz="1600" dirty="0" smtClean="0"/>
              <a:t>The error function is (more or less) single valued as a function of the measured centroid, allowing one to calibrate the readout board in the lab (or at zero deg.) for use in a beam test.</a:t>
            </a:r>
          </a:p>
          <a:p>
            <a:pPr marL="285750" indent="-285750">
              <a:buFont typeface="Wingdings" panose="05000000000000000000" pitchFamily="2" charset="2"/>
              <a:buChar char="Ø"/>
            </a:pPr>
            <a:r>
              <a:rPr lang="en-US" sz="1600" dirty="0" smtClean="0"/>
              <a:t>At 30 deg. the error function smears out since many pads are hit, thus many points along the zigzag structure are sampled, leading to a multi-valued (smeared out) error function that averages to zero. </a:t>
            </a:r>
            <a:endParaRPr lang="en-US" sz="1600" dirty="0"/>
          </a:p>
        </p:txBody>
      </p:sp>
      <p:sp>
        <p:nvSpPr>
          <p:cNvPr id="9" name="TextBox 8"/>
          <p:cNvSpPr txBox="1"/>
          <p:nvPr/>
        </p:nvSpPr>
        <p:spPr>
          <a:xfrm>
            <a:off x="3167929" y="762000"/>
            <a:ext cx="1701800" cy="369332"/>
          </a:xfrm>
          <a:prstGeom prst="rect">
            <a:avLst/>
          </a:prstGeom>
          <a:noFill/>
        </p:spPr>
        <p:txBody>
          <a:bodyPr wrap="square" rtlCol="0">
            <a:spAutoFit/>
          </a:bodyPr>
          <a:lstStyle/>
          <a:p>
            <a:r>
              <a:rPr lang="en-US" dirty="0" smtClean="0">
                <a:solidFill>
                  <a:srgbClr val="FFFF00"/>
                </a:solidFill>
              </a:rPr>
              <a:t>Zero Degrees</a:t>
            </a:r>
            <a:endParaRPr lang="en-US" dirty="0">
              <a:solidFill>
                <a:srgbClr val="FFFF00"/>
              </a:solidFill>
            </a:endParaRPr>
          </a:p>
        </p:txBody>
      </p:sp>
      <p:sp>
        <p:nvSpPr>
          <p:cNvPr id="10" name="TextBox 9"/>
          <p:cNvSpPr txBox="1"/>
          <p:nvPr/>
        </p:nvSpPr>
        <p:spPr>
          <a:xfrm>
            <a:off x="9111529" y="760399"/>
            <a:ext cx="1701800" cy="369332"/>
          </a:xfrm>
          <a:prstGeom prst="rect">
            <a:avLst/>
          </a:prstGeom>
          <a:noFill/>
        </p:spPr>
        <p:txBody>
          <a:bodyPr wrap="square" rtlCol="0">
            <a:spAutoFit/>
          </a:bodyPr>
          <a:lstStyle/>
          <a:p>
            <a:r>
              <a:rPr lang="en-US" dirty="0" smtClean="0">
                <a:solidFill>
                  <a:srgbClr val="FFFF00"/>
                </a:solidFill>
              </a:rPr>
              <a:t>30 Degrees</a:t>
            </a:r>
            <a:endParaRPr lang="en-US" dirty="0">
              <a:solidFill>
                <a:srgbClr val="FFFF00"/>
              </a:solidFill>
            </a:endParaRPr>
          </a:p>
        </p:txBody>
      </p:sp>
    </p:spTree>
    <p:extLst>
      <p:ext uri="{BB962C8B-B14F-4D97-AF65-F5344CB8AC3E}">
        <p14:creationId xmlns:p14="http://schemas.microsoft.com/office/powerpoint/2010/main" val="5736896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0" y="0"/>
            <a:ext cx="8534400" cy="897468"/>
          </a:xfrm>
        </p:spPr>
        <p:txBody>
          <a:bodyPr/>
          <a:lstStyle/>
          <a:p>
            <a:r>
              <a:rPr lang="en-US" dirty="0" smtClean="0"/>
              <a:t>Vector </a:t>
            </a:r>
            <a:r>
              <a:rPr lang="en-US" dirty="0" err="1" smtClean="0"/>
              <a:t>Reco</a:t>
            </a:r>
            <a:r>
              <a:rPr lang="en-US" dirty="0" smtClean="0"/>
              <a:t> (zero degrees)</a:t>
            </a:r>
            <a:endParaRPr lang="en-US" dirty="0"/>
          </a:p>
        </p:txBody>
      </p:sp>
      <p:pic>
        <p:nvPicPr>
          <p:cNvPr id="6" name="Picture 5"/>
          <p:cNvPicPr preferRelativeResize="0">
            <a:picLocks/>
          </p:cNvPicPr>
          <p:nvPr/>
        </p:nvPicPr>
        <p:blipFill>
          <a:blip r:embed="rId2">
            <a:extLst>
              <a:ext uri="{28A0092B-C50C-407E-A947-70E740481C1C}">
                <a14:useLocalDpi xmlns:a14="http://schemas.microsoft.com/office/drawing/2010/main" val="0"/>
              </a:ext>
            </a:extLst>
          </a:blip>
          <a:stretch>
            <a:fillRect/>
          </a:stretch>
        </p:blipFill>
        <p:spPr>
          <a:xfrm>
            <a:off x="6240770" y="897468"/>
            <a:ext cx="5486400" cy="3657600"/>
          </a:xfrm>
          <a:prstGeom prst="rect">
            <a:avLst/>
          </a:prstGeom>
        </p:spPr>
      </p:pic>
      <p:pic>
        <p:nvPicPr>
          <p:cNvPr id="8" name="Picture 7"/>
          <p:cNvPicPr preferRelativeResize="0">
            <a:picLocks/>
          </p:cNvPicPr>
          <p:nvPr/>
        </p:nvPicPr>
        <p:blipFill>
          <a:blip r:embed="rId3">
            <a:extLst>
              <a:ext uri="{28A0092B-C50C-407E-A947-70E740481C1C}">
                <a14:useLocalDpi xmlns:a14="http://schemas.microsoft.com/office/drawing/2010/main" val="0"/>
              </a:ext>
            </a:extLst>
          </a:blip>
          <a:stretch>
            <a:fillRect/>
          </a:stretch>
        </p:blipFill>
        <p:spPr>
          <a:xfrm>
            <a:off x="377185" y="897468"/>
            <a:ext cx="5486400" cy="3657600"/>
          </a:xfrm>
          <a:prstGeom prst="rect">
            <a:avLst/>
          </a:prstGeom>
        </p:spPr>
      </p:pic>
      <p:sp>
        <p:nvSpPr>
          <p:cNvPr id="2" name="TextBox 1"/>
          <p:cNvSpPr txBox="1"/>
          <p:nvPr/>
        </p:nvSpPr>
        <p:spPr>
          <a:xfrm>
            <a:off x="416095" y="4812480"/>
            <a:ext cx="10894979" cy="1754326"/>
          </a:xfrm>
          <a:prstGeom prst="rect">
            <a:avLst/>
          </a:prstGeom>
          <a:noFill/>
        </p:spPr>
        <p:txBody>
          <a:bodyPr wrap="square" rtlCol="0">
            <a:spAutoFit/>
          </a:bodyPr>
          <a:lstStyle/>
          <a:p>
            <a:pPr marL="285750" indent="-285750">
              <a:buFont typeface="Wingdings" panose="05000000000000000000" pitchFamily="2" charset="2"/>
              <a:buChar char="Ø"/>
            </a:pPr>
            <a:r>
              <a:rPr lang="en-US" dirty="0" smtClean="0"/>
              <a:t>Vector </a:t>
            </a:r>
            <a:r>
              <a:rPr lang="en-US" dirty="0" err="1" smtClean="0"/>
              <a:t>reco</a:t>
            </a:r>
            <a:r>
              <a:rPr lang="en-US" dirty="0" smtClean="0"/>
              <a:t> at small angles using this method is quite impressive.  Despite the fact that only two or three pads are hit per event, the vector fit has an (</a:t>
            </a:r>
            <a:r>
              <a:rPr lang="en-US" dirty="0" err="1" smtClean="0"/>
              <a:t>x,z</a:t>
            </a:r>
            <a:r>
              <a:rPr lang="en-US" dirty="0" smtClean="0"/>
              <a:t>) pair from each time bin used to measure the centroid (10 – 20 points).</a:t>
            </a:r>
          </a:p>
          <a:p>
            <a:pPr marL="285750" indent="-285750">
              <a:buFont typeface="Wingdings" panose="05000000000000000000" pitchFamily="2" charset="2"/>
              <a:buChar char="Ø"/>
            </a:pPr>
            <a:r>
              <a:rPr lang="en-US" dirty="0" smtClean="0"/>
              <a:t>Centroid spikes are still apparent, likely from 2 or three pad events with poor charge sharing (</a:t>
            </a:r>
            <a:r>
              <a:rPr lang="en-US" dirty="0" err="1" smtClean="0"/>
              <a:t>ie</a:t>
            </a:r>
            <a:r>
              <a:rPr lang="en-US" dirty="0" smtClean="0"/>
              <a:t> the vast majority of the charge is on a single pad).</a:t>
            </a:r>
          </a:p>
          <a:p>
            <a:pPr marL="285750" indent="-285750">
              <a:buFont typeface="Wingdings" panose="05000000000000000000" pitchFamily="2" charset="2"/>
              <a:buChar char="Ø"/>
            </a:pPr>
            <a:r>
              <a:rPr lang="en-US" dirty="0" smtClean="0"/>
              <a:t>Error function works pretty well.</a:t>
            </a:r>
            <a:endParaRPr lang="en-US" dirty="0"/>
          </a:p>
        </p:txBody>
      </p:sp>
    </p:spTree>
    <p:extLst>
      <p:ext uri="{BB962C8B-B14F-4D97-AF65-F5344CB8AC3E}">
        <p14:creationId xmlns:p14="http://schemas.microsoft.com/office/powerpoint/2010/main" val="1893761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8534400" cy="969818"/>
          </a:xfrm>
        </p:spPr>
        <p:txBody>
          <a:bodyPr/>
          <a:lstStyle/>
          <a:p>
            <a:r>
              <a:rPr lang="en-US" dirty="0" smtClean="0"/>
              <a:t>Vector </a:t>
            </a:r>
            <a:r>
              <a:rPr lang="en-US" dirty="0" err="1" smtClean="0"/>
              <a:t>Reco</a:t>
            </a:r>
            <a:r>
              <a:rPr lang="en-US" dirty="0" smtClean="0"/>
              <a:t> (30 degrees)</a:t>
            </a:r>
            <a:endParaRPr lang="en-US" dirty="0"/>
          </a:p>
        </p:txBody>
      </p:sp>
      <p:pic>
        <p:nvPicPr>
          <p:cNvPr id="3" name="Picture 2"/>
          <p:cNvPicPr preferRelativeResize="0">
            <a:picLocks/>
          </p:cNvPicPr>
          <p:nvPr/>
        </p:nvPicPr>
        <p:blipFill>
          <a:blip r:embed="rId2">
            <a:extLst>
              <a:ext uri="{28A0092B-C50C-407E-A947-70E740481C1C}">
                <a14:useLocalDpi xmlns:a14="http://schemas.microsoft.com/office/drawing/2010/main" val="0"/>
              </a:ext>
            </a:extLst>
          </a:blip>
          <a:stretch>
            <a:fillRect/>
          </a:stretch>
        </p:blipFill>
        <p:spPr>
          <a:xfrm>
            <a:off x="6218336" y="1074744"/>
            <a:ext cx="5486400" cy="3657600"/>
          </a:xfrm>
          <a:prstGeom prst="rect">
            <a:avLst/>
          </a:prstGeom>
        </p:spPr>
      </p:pic>
      <p:pic>
        <p:nvPicPr>
          <p:cNvPr id="4" name="Picture 3"/>
          <p:cNvPicPr preferRelativeResize="0">
            <a:picLocks/>
          </p:cNvPicPr>
          <p:nvPr/>
        </p:nvPicPr>
        <p:blipFill>
          <a:blip r:embed="rId3">
            <a:extLst>
              <a:ext uri="{28A0092B-C50C-407E-A947-70E740481C1C}">
                <a14:useLocalDpi xmlns:a14="http://schemas.microsoft.com/office/drawing/2010/main" val="0"/>
              </a:ext>
            </a:extLst>
          </a:blip>
          <a:stretch>
            <a:fillRect/>
          </a:stretch>
        </p:blipFill>
        <p:spPr>
          <a:xfrm>
            <a:off x="321308" y="1074744"/>
            <a:ext cx="5486400" cy="3657600"/>
          </a:xfrm>
          <a:prstGeom prst="rect">
            <a:avLst/>
          </a:prstGeom>
        </p:spPr>
      </p:pic>
      <p:sp>
        <p:nvSpPr>
          <p:cNvPr id="5" name="TextBox 4"/>
          <p:cNvSpPr txBox="1"/>
          <p:nvPr/>
        </p:nvSpPr>
        <p:spPr>
          <a:xfrm>
            <a:off x="243191" y="5058381"/>
            <a:ext cx="11461545" cy="1477328"/>
          </a:xfrm>
          <a:prstGeom prst="rect">
            <a:avLst/>
          </a:prstGeom>
          <a:noFill/>
        </p:spPr>
        <p:txBody>
          <a:bodyPr wrap="square" rtlCol="0">
            <a:spAutoFit/>
          </a:bodyPr>
          <a:lstStyle/>
          <a:p>
            <a:pPr marL="285750" indent="-285750">
              <a:buFont typeface="Wingdings" panose="05000000000000000000" pitchFamily="2" charset="2"/>
              <a:buChar char="Ø"/>
            </a:pPr>
            <a:r>
              <a:rPr lang="en-US" dirty="0" smtClean="0"/>
              <a:t>No spikes in </a:t>
            </a:r>
            <a:r>
              <a:rPr lang="en-US" dirty="0" err="1" smtClean="0"/>
              <a:t>vect</a:t>
            </a:r>
            <a:r>
              <a:rPr lang="en-US" dirty="0" smtClean="0"/>
              <a:t>. </a:t>
            </a:r>
            <a:r>
              <a:rPr lang="en-US" dirty="0"/>
              <a:t>p</a:t>
            </a:r>
            <a:r>
              <a:rPr lang="en-US" dirty="0" smtClean="0"/>
              <a:t>osition distribution</a:t>
            </a:r>
          </a:p>
          <a:p>
            <a:pPr marL="285750" indent="-285750">
              <a:buFont typeface="Wingdings" panose="05000000000000000000" pitchFamily="2" charset="2"/>
              <a:buChar char="Ø"/>
            </a:pPr>
            <a:r>
              <a:rPr lang="en-US" dirty="0" smtClean="0"/>
              <a:t>Again, since the 2d scatter plot of the residual Vs the calculated vector position is multi-valued, it averages to zero and is useless.</a:t>
            </a:r>
          </a:p>
          <a:p>
            <a:pPr marL="285750" indent="-285750">
              <a:buFont typeface="Wingdings" panose="05000000000000000000" pitchFamily="2" charset="2"/>
              <a:buChar char="Ø"/>
            </a:pPr>
            <a:r>
              <a:rPr lang="en-US" dirty="0" smtClean="0">
                <a:solidFill>
                  <a:srgbClr val="FFFF00"/>
                </a:solidFill>
              </a:rPr>
              <a:t>However, if we use the measured error function at zero degrees, and it apply to each centroid calculation of each time bin, a true error correction may then be recuperated </a:t>
            </a:r>
            <a:r>
              <a:rPr lang="en-US" dirty="0" smtClean="0">
                <a:solidFill>
                  <a:srgbClr val="FFFF00"/>
                </a:solidFill>
                <a:sym typeface="Wingdings" panose="05000000000000000000" pitchFamily="2" charset="2"/>
              </a:rPr>
              <a:t> </a:t>
            </a:r>
            <a:r>
              <a:rPr lang="en-US" i="1" dirty="0" smtClean="0">
                <a:solidFill>
                  <a:srgbClr val="FFFF00"/>
                </a:solidFill>
                <a:sym typeface="Wingdings" panose="05000000000000000000" pitchFamily="2" charset="2"/>
              </a:rPr>
              <a:t>work in progress</a:t>
            </a:r>
            <a:endParaRPr lang="en-US" i="1" dirty="0">
              <a:solidFill>
                <a:srgbClr val="FFFF00"/>
              </a:solidFill>
            </a:endParaRPr>
          </a:p>
        </p:txBody>
      </p:sp>
    </p:spTree>
    <p:extLst>
      <p:ext uri="{BB962C8B-B14F-4D97-AF65-F5344CB8AC3E}">
        <p14:creationId xmlns:p14="http://schemas.microsoft.com/office/powerpoint/2010/main" val="8715493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4717915" y="1170992"/>
            <a:ext cx="7198469" cy="520930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 name="Title 1"/>
          <p:cNvSpPr>
            <a:spLocks noGrp="1"/>
          </p:cNvSpPr>
          <p:nvPr>
            <p:ph type="title"/>
          </p:nvPr>
        </p:nvSpPr>
        <p:spPr>
          <a:xfrm>
            <a:off x="0" y="1"/>
            <a:ext cx="8534400" cy="1025236"/>
          </a:xfrm>
        </p:spPr>
        <p:txBody>
          <a:bodyPr/>
          <a:lstStyle/>
          <a:p>
            <a:r>
              <a:rPr lang="en-US" dirty="0" smtClean="0"/>
              <a:t>Compare Resolution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953422581"/>
              </p:ext>
            </p:extLst>
          </p:nvPr>
        </p:nvGraphicFramePr>
        <p:xfrm>
          <a:off x="4974524" y="1450294"/>
          <a:ext cx="6685249" cy="4650703"/>
        </p:xfrm>
        <a:graphic>
          <a:graphicData uri="http://schemas.openxmlformats.org/drawingml/2006/table">
            <a:tbl>
              <a:tblPr/>
              <a:tblGrid>
                <a:gridCol w="1178613"/>
                <a:gridCol w="2569763"/>
                <a:gridCol w="888790"/>
                <a:gridCol w="1043363"/>
                <a:gridCol w="1004720"/>
              </a:tblGrid>
              <a:tr h="261959">
                <a:tc>
                  <a:txBody>
                    <a:bodyPr/>
                    <a:lstStyle/>
                    <a:p>
                      <a:pPr algn="l" fontAlgn="b"/>
                      <a:r>
                        <a:rPr lang="en-US" sz="1100" b="1" i="0" u="none" strike="noStrike" dirty="0" err="1">
                          <a:solidFill>
                            <a:srgbClr val="FFFF00"/>
                          </a:solidFill>
                          <a:effectLst/>
                          <a:latin typeface="Calibri" panose="020F0502020204030204" pitchFamily="34" charset="0"/>
                        </a:rPr>
                        <a:t>Vect</a:t>
                      </a:r>
                      <a:r>
                        <a:rPr lang="en-US" sz="1100" b="1" i="0" u="none" strike="noStrike" dirty="0">
                          <a:solidFill>
                            <a:srgbClr val="FFFF00"/>
                          </a:solidFill>
                          <a:effectLst/>
                          <a:latin typeface="Calibri" panose="020F0502020204030204" pitchFamily="34" charset="0"/>
                        </a:rPr>
                        <a:t>. </a:t>
                      </a:r>
                      <a:r>
                        <a:rPr lang="en-US" sz="1100" b="1" i="0" u="none" strike="noStrike" dirty="0" err="1">
                          <a:solidFill>
                            <a:srgbClr val="FFFF00"/>
                          </a:solidFill>
                          <a:effectLst/>
                          <a:latin typeface="Calibri" panose="020F0502020204030204" pitchFamily="34" charset="0"/>
                        </a:rPr>
                        <a:t>Reco</a:t>
                      </a:r>
                      <a:r>
                        <a:rPr lang="en-US" sz="1100" b="1" i="0" u="none" strike="noStrike" dirty="0">
                          <a:solidFill>
                            <a:srgbClr val="FFFF00"/>
                          </a:solidFill>
                          <a:effectLst/>
                          <a:latin typeface="Calibri" panose="020F050202020403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1" i="0" u="none" strike="noStrike" dirty="0">
                          <a:solidFill>
                            <a:srgbClr val="FFFF00"/>
                          </a:solidFill>
                          <a:effectLst/>
                          <a:latin typeface="Calibri" panose="020F0502020204030204" pitchFamily="34" charset="0"/>
                        </a:rPr>
                        <a:t>Fitting Rising edge of Pulse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1" i="0" u="none" strike="noStrike" dirty="0">
                          <a:solidFill>
                            <a:schemeClr val="bg1"/>
                          </a:solidFill>
                          <a:effectLst/>
                          <a:latin typeface="Calibri" panose="020F0502020204030204" pitchFamily="34" charset="0"/>
                        </a:rPr>
                        <a:t>Res.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1" i="0" u="none" strike="noStrike" dirty="0">
                          <a:solidFill>
                            <a:schemeClr val="bg1"/>
                          </a:solidFill>
                          <a:effectLst/>
                          <a:latin typeface="Calibri" panose="020F0502020204030204" pitchFamily="34" charset="0"/>
                        </a:rPr>
                        <a:t>~300um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959">
                <a:tc>
                  <a:txBody>
                    <a:bodyPr/>
                    <a:lstStyle/>
                    <a:p>
                      <a:pPr algn="l" fontAlgn="b"/>
                      <a:r>
                        <a:rPr lang="en-US" sz="1100" b="0" i="0" u="none" strike="noStrike" dirty="0">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959">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4146">
                <a:tc>
                  <a:txBody>
                    <a:bodyPr/>
                    <a:lstStyle/>
                    <a:p>
                      <a:pPr algn="l" fontAlgn="b"/>
                      <a:r>
                        <a:rPr lang="en-US" sz="1100" b="1" i="0" u="none" strike="noStrike">
                          <a:solidFill>
                            <a:srgbClr val="FFFF00"/>
                          </a:solidFill>
                          <a:effectLst/>
                          <a:latin typeface="Calibri" panose="020F0502020204030204" pitchFamily="34" charset="0"/>
                        </a:rPr>
                        <a:t>Vect Reco: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1" i="0" u="none" strike="noStrike" dirty="0">
                          <a:solidFill>
                            <a:srgbClr val="FFFF00"/>
                          </a:solidFill>
                          <a:effectLst/>
                          <a:latin typeface="Calibri" panose="020F0502020204030204" pitchFamily="34" charset="0"/>
                        </a:rPr>
                        <a:t>Centroid per Time bin (Full Pulse width)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BF8F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BF8F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959">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endParaRPr lang="en-US" dirty="0"/>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en-US" sz="1400" b="1" i="0" u="none" strike="noStrike" dirty="0" smtClean="0">
                          <a:solidFill>
                            <a:srgbClr val="000000"/>
                          </a:solidFill>
                          <a:effectLst/>
                          <a:latin typeface="Calibri" panose="020F0502020204030204" pitchFamily="34" charset="0"/>
                        </a:rPr>
                        <a:t>RESOLUTION</a:t>
                      </a:r>
                      <a:endParaRPr lang="en-US" sz="1400" b="1"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959">
                <a:tc>
                  <a:txBody>
                    <a:bodyPr/>
                    <a:lstStyle/>
                    <a:p>
                      <a:pPr algn="l" fontAlgn="b"/>
                      <a:r>
                        <a:rPr lang="en-US" sz="1100" b="1" i="0" u="sng" strike="noStrike" dirty="0" smtClean="0">
                          <a:solidFill>
                            <a:srgbClr val="000000"/>
                          </a:solidFill>
                          <a:effectLst/>
                          <a:latin typeface="Calibri" panose="020F0502020204030204" pitchFamily="34" charset="0"/>
                        </a:rPr>
                        <a:t>Angle (</a:t>
                      </a:r>
                      <a:r>
                        <a:rPr lang="en-US" sz="1100" b="1" i="0" u="sng" strike="noStrike" dirty="0" err="1" smtClean="0">
                          <a:solidFill>
                            <a:srgbClr val="000000"/>
                          </a:solidFill>
                          <a:effectLst/>
                          <a:latin typeface="Calibri" panose="020F0502020204030204" pitchFamily="34" charset="0"/>
                        </a:rPr>
                        <a:t>deg</a:t>
                      </a:r>
                      <a:r>
                        <a:rPr lang="en-US" sz="1100" b="1" i="0" u="sng" strike="noStrike" dirty="0" smtClean="0">
                          <a:solidFill>
                            <a:srgbClr val="000000"/>
                          </a:solidFill>
                          <a:effectLst/>
                          <a:latin typeface="Calibri" panose="020F0502020204030204" pitchFamily="34" charset="0"/>
                        </a:rPr>
                        <a:t>)</a:t>
                      </a:r>
                      <a:endParaRPr lang="en-US" sz="1100" b="1" i="0" u="sng" strike="noStrike" dirty="0">
                        <a:solidFill>
                          <a:srgbClr val="000000"/>
                        </a:solidFill>
                        <a:effectLst/>
                        <a:latin typeface="Calibri" panose="020F0502020204030204" pitchFamily="34" charset="0"/>
                      </a:endParaRP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1" i="0" u="sng"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1" i="0" u="sng" strike="noStrike" dirty="0" smtClean="0">
                          <a:solidFill>
                            <a:srgbClr val="000000"/>
                          </a:solidFill>
                          <a:effectLst/>
                          <a:latin typeface="Calibri" panose="020F0502020204030204" pitchFamily="34" charset="0"/>
                        </a:rPr>
                        <a:t>Centroid (um)</a:t>
                      </a:r>
                      <a:endParaRPr lang="en-US" sz="1100" b="1" i="0" u="sng"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1" i="0" u="sng" strike="noStrike" dirty="0" err="1">
                          <a:solidFill>
                            <a:srgbClr val="000000"/>
                          </a:solidFill>
                          <a:effectLst/>
                          <a:latin typeface="Calibri" panose="020F0502020204030204" pitchFamily="34" charset="0"/>
                        </a:rPr>
                        <a:t>Vect</a:t>
                      </a:r>
                      <a:r>
                        <a:rPr lang="en-US" sz="1100" b="1" i="0" u="sng" strike="noStrike" dirty="0">
                          <a:solidFill>
                            <a:srgbClr val="000000"/>
                          </a:solidFill>
                          <a:effectLst/>
                          <a:latin typeface="Calibri" panose="020F0502020204030204" pitchFamily="34" charset="0"/>
                        </a:rPr>
                        <a:t> </a:t>
                      </a:r>
                      <a:r>
                        <a:rPr lang="en-US" sz="1100" b="1" i="0" u="sng" strike="noStrike" dirty="0" err="1">
                          <a:solidFill>
                            <a:srgbClr val="000000"/>
                          </a:solidFill>
                          <a:effectLst/>
                          <a:latin typeface="Calibri" panose="020F0502020204030204" pitchFamily="34" charset="0"/>
                        </a:rPr>
                        <a:t>Reco</a:t>
                      </a:r>
                      <a:r>
                        <a:rPr lang="en-US" sz="1100" b="1" i="0" u="sng" strike="noStrike" dirty="0" smtClean="0">
                          <a:solidFill>
                            <a:srgbClr val="000000"/>
                          </a:solidFill>
                          <a:effectLst/>
                          <a:latin typeface="Calibri" panose="020F0502020204030204" pitchFamily="34" charset="0"/>
                        </a:rPr>
                        <a:t>. (um)</a:t>
                      </a:r>
                      <a:endParaRPr lang="en-US" sz="1100" b="1" i="0" u="sng"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1" i="0" u="sng" strike="noStrike" dirty="0" smtClean="0">
                          <a:solidFill>
                            <a:srgbClr val="000000"/>
                          </a:solidFill>
                          <a:effectLst/>
                          <a:latin typeface="Calibri" panose="020F0502020204030204" pitchFamily="34" charset="0"/>
                        </a:rPr>
                        <a:t>Weighted (um)</a:t>
                      </a:r>
                      <a:endParaRPr lang="en-US" sz="1100" b="1" i="0" u="sng"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959">
                <a:tc>
                  <a:txBody>
                    <a:bodyPr/>
                    <a:lstStyle/>
                    <a:p>
                      <a:pPr algn="r" fontAlgn="b"/>
                      <a:r>
                        <a:rPr lang="en-US" sz="1100" b="1" i="0" u="none" strike="noStrike" dirty="0">
                          <a:solidFill>
                            <a:srgbClr val="000000"/>
                          </a:solidFill>
                          <a:effectLst/>
                          <a:latin typeface="Calibri" panose="020F0502020204030204" pitchFamily="34" charset="0"/>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Uncorrected Res.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140.87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151.58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140.04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959">
                <a:tc>
                  <a:txBody>
                    <a:bodyPr/>
                    <a:lstStyle/>
                    <a:p>
                      <a:pPr algn="r" fontAlgn="b"/>
                      <a:r>
                        <a:rPr lang="en-US" sz="1100" b="1" i="0" u="none" strike="noStrike" dirty="0">
                          <a:solidFill>
                            <a:srgbClr val="000000"/>
                          </a:solidFill>
                          <a:effectLst/>
                          <a:latin typeface="Calibri" panose="020F0502020204030204" pitchFamily="34" charset="0"/>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Corrected Res.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85.13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92.85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80.62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959">
                <a:tc>
                  <a:txBody>
                    <a:bodyPr/>
                    <a:lstStyle/>
                    <a:p>
                      <a:pPr algn="l" fontAlgn="b"/>
                      <a:r>
                        <a:rPr lang="en-US" sz="1100" b="1"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959">
                <a:tc>
                  <a:txBody>
                    <a:bodyPr/>
                    <a:lstStyle/>
                    <a:p>
                      <a:pPr algn="r" fontAlgn="b"/>
                      <a:r>
                        <a:rPr lang="en-US" sz="1100" b="1" i="0" u="none" strike="noStrike">
                          <a:solidFill>
                            <a:srgbClr val="000000"/>
                          </a:solidFill>
                          <a:effectLst/>
                          <a:latin typeface="Calibri" panose="020F0502020204030204" pitchFamily="34" charset="0"/>
                        </a:rPr>
                        <a:t>30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Uncorrected Res.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893.78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231.13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959">
                <a:tc>
                  <a:txBody>
                    <a:bodyPr/>
                    <a:lstStyle/>
                    <a:p>
                      <a:pPr algn="r" fontAlgn="b"/>
                      <a:r>
                        <a:rPr lang="en-US" sz="1100" b="1" i="0" u="none" strike="noStrike">
                          <a:solidFill>
                            <a:srgbClr val="000000"/>
                          </a:solidFill>
                          <a:effectLst/>
                          <a:latin typeface="Calibri" panose="020F0502020204030204" pitchFamily="34" charset="0"/>
                        </a:rPr>
                        <a:t>30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Corrected Res.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937.86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230.4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959">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4146">
                <a:tc>
                  <a:txBody>
                    <a:bodyPr/>
                    <a:lstStyle/>
                    <a:p>
                      <a:pPr algn="l" fontAlgn="b"/>
                      <a:r>
                        <a:rPr lang="en-US" sz="1100" b="1" i="0" u="none" strike="noStrike">
                          <a:solidFill>
                            <a:srgbClr val="FFFF00"/>
                          </a:solidFill>
                          <a:effectLst/>
                          <a:latin typeface="Calibri" panose="020F0502020204030204" pitchFamily="34" charset="0"/>
                        </a:rPr>
                        <a:t>Vect Reco: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1" i="0" u="none" strike="noStrike" dirty="0">
                          <a:solidFill>
                            <a:srgbClr val="FFFF00"/>
                          </a:solidFill>
                          <a:effectLst/>
                          <a:latin typeface="Calibri" panose="020F0502020204030204" pitchFamily="34" charset="0"/>
                        </a:rPr>
                        <a:t>Centroid per Time bin (Truncated Pulse width)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BF8F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BF8F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959">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959">
                <a:tc>
                  <a:txBody>
                    <a:bodyPr/>
                    <a:lstStyle/>
                    <a:p>
                      <a:pPr algn="r" fontAlgn="b"/>
                      <a:r>
                        <a:rPr lang="en-US" sz="1100" b="1" i="0" u="none" strike="noStrike">
                          <a:solidFill>
                            <a:srgbClr val="000000"/>
                          </a:solidFill>
                          <a:effectLst/>
                          <a:latin typeface="Calibri" panose="020F0502020204030204" pitchFamily="34" charset="0"/>
                        </a:rPr>
                        <a:t>30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Uncorrected Res.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207.5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208.3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5058">
                <a:tc>
                  <a:txBody>
                    <a:bodyPr/>
                    <a:lstStyle/>
                    <a:p>
                      <a:pPr algn="r" fontAlgn="b"/>
                      <a:r>
                        <a:rPr lang="en-US" sz="1100" b="1" i="0" u="none" strike="noStrike">
                          <a:solidFill>
                            <a:srgbClr val="000000"/>
                          </a:solidFill>
                          <a:effectLst/>
                          <a:latin typeface="Calibri" panose="020F0502020204030204" pitchFamily="34" charset="0"/>
                        </a:rPr>
                        <a:t>30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Corrected Res.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203.14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202.3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77822" y="1058093"/>
            <a:ext cx="4640093" cy="5724644"/>
          </a:xfrm>
          <a:prstGeom prst="rect">
            <a:avLst/>
          </a:prstGeom>
          <a:noFill/>
        </p:spPr>
        <p:txBody>
          <a:bodyPr wrap="square" rtlCol="0">
            <a:spAutoFit/>
          </a:bodyPr>
          <a:lstStyle/>
          <a:p>
            <a:r>
              <a:rPr lang="en-US" dirty="0" smtClean="0">
                <a:solidFill>
                  <a:srgbClr val="FFFF00"/>
                </a:solidFill>
              </a:rPr>
              <a:t>Compare resolution from three vector</a:t>
            </a:r>
          </a:p>
          <a:p>
            <a:r>
              <a:rPr lang="en-US" dirty="0" err="1" smtClean="0">
                <a:solidFill>
                  <a:srgbClr val="FFFF00"/>
                </a:solidFill>
              </a:rPr>
              <a:t>Reco</a:t>
            </a:r>
            <a:r>
              <a:rPr lang="en-US" dirty="0" smtClean="0">
                <a:solidFill>
                  <a:srgbClr val="FFFF00"/>
                </a:solidFill>
              </a:rPr>
              <a:t> methods</a:t>
            </a:r>
          </a:p>
          <a:p>
            <a:endParaRPr lang="en-US" dirty="0">
              <a:solidFill>
                <a:srgbClr val="FFFF00"/>
              </a:solidFill>
            </a:endParaRPr>
          </a:p>
          <a:p>
            <a:pPr marL="285750" indent="-285750">
              <a:buFont typeface="Wingdings" panose="05000000000000000000" pitchFamily="2" charset="2"/>
              <a:buChar char="q"/>
            </a:pPr>
            <a:r>
              <a:rPr lang="en-US" sz="1400" dirty="0" err="1" smtClean="0">
                <a:solidFill>
                  <a:srgbClr val="FFC000"/>
                </a:solidFill>
              </a:rPr>
              <a:t>Tradiotnal</a:t>
            </a:r>
            <a:r>
              <a:rPr lang="en-US" sz="1400" dirty="0" smtClean="0">
                <a:solidFill>
                  <a:srgbClr val="FFC000"/>
                </a:solidFill>
              </a:rPr>
              <a:t> vector </a:t>
            </a:r>
            <a:r>
              <a:rPr lang="en-US" sz="1400" dirty="0" err="1" smtClean="0">
                <a:solidFill>
                  <a:srgbClr val="FFC000"/>
                </a:solidFill>
              </a:rPr>
              <a:t>reco</a:t>
            </a:r>
            <a:r>
              <a:rPr lang="en-US" sz="1400" dirty="0" smtClean="0">
                <a:solidFill>
                  <a:srgbClr val="FFC000"/>
                </a:solidFill>
              </a:rPr>
              <a:t>: </a:t>
            </a:r>
            <a:r>
              <a:rPr lang="en-US" sz="1400" dirty="0" smtClean="0">
                <a:solidFill>
                  <a:schemeClr val="bg1"/>
                </a:solidFill>
              </a:rPr>
              <a:t>fit rising edge of pulse</a:t>
            </a:r>
          </a:p>
          <a:p>
            <a:r>
              <a:rPr lang="en-US" sz="1400" dirty="0">
                <a:solidFill>
                  <a:schemeClr val="bg1"/>
                </a:solidFill>
              </a:rPr>
              <a:t> </a:t>
            </a:r>
            <a:r>
              <a:rPr lang="en-US" sz="1400" dirty="0" smtClean="0">
                <a:solidFill>
                  <a:schemeClr val="bg1"/>
                </a:solidFill>
              </a:rPr>
              <a:t>     to line to get time intercept</a:t>
            </a:r>
          </a:p>
          <a:p>
            <a:r>
              <a:rPr lang="en-US" sz="1400" dirty="0" smtClean="0">
                <a:solidFill>
                  <a:schemeClr val="bg1"/>
                </a:solidFill>
                <a:sym typeface="Wingdings" panose="05000000000000000000" pitchFamily="2" charset="2"/>
              </a:rPr>
              <a:t>   Used for COMPASS readout board and gave      good results since many pads were hit and the charge sharing didn’t need to be very high</a:t>
            </a:r>
          </a:p>
          <a:p>
            <a:endParaRPr lang="en-US" sz="1400" dirty="0">
              <a:solidFill>
                <a:schemeClr val="bg1"/>
              </a:solidFill>
              <a:sym typeface="Wingdings" panose="05000000000000000000" pitchFamily="2" charset="2"/>
            </a:endParaRPr>
          </a:p>
          <a:p>
            <a:pPr marL="285750" indent="-285750">
              <a:buFont typeface="Wingdings" panose="05000000000000000000" pitchFamily="2" charset="2"/>
              <a:buChar char="q"/>
            </a:pPr>
            <a:r>
              <a:rPr lang="en-US" sz="1400" dirty="0" smtClean="0">
                <a:solidFill>
                  <a:srgbClr val="FFC000"/>
                </a:solidFill>
                <a:sym typeface="Wingdings" panose="05000000000000000000" pitchFamily="2" charset="2"/>
              </a:rPr>
              <a:t>Time bin centroid method:</a:t>
            </a:r>
            <a:r>
              <a:rPr lang="en-US" sz="1400" dirty="0" smtClean="0">
                <a:solidFill>
                  <a:schemeClr val="bg1"/>
                </a:solidFill>
                <a:sym typeface="Wingdings" panose="05000000000000000000" pitchFamily="2" charset="2"/>
              </a:rPr>
              <a:t> requires good charge sharing, but not too many pads need</a:t>
            </a:r>
          </a:p>
          <a:p>
            <a:r>
              <a:rPr lang="en-US" sz="1400" dirty="0" smtClean="0">
                <a:solidFill>
                  <a:schemeClr val="bg1"/>
                </a:solidFill>
                <a:sym typeface="Wingdings" panose="05000000000000000000" pitchFamily="2" charset="2"/>
              </a:rPr>
              <a:t>      to be hit per event.</a:t>
            </a:r>
          </a:p>
          <a:p>
            <a:endParaRPr lang="en-US" sz="1400" dirty="0">
              <a:solidFill>
                <a:schemeClr val="bg1"/>
              </a:solidFill>
              <a:sym typeface="Wingdings" panose="05000000000000000000" pitchFamily="2" charset="2"/>
            </a:endParaRPr>
          </a:p>
          <a:p>
            <a:pPr marL="285750" indent="-285750">
              <a:buFont typeface="Wingdings" panose="05000000000000000000" pitchFamily="2" charset="2"/>
              <a:buChar char="q"/>
            </a:pPr>
            <a:r>
              <a:rPr lang="en-US" sz="1400" dirty="0" smtClean="0">
                <a:solidFill>
                  <a:srgbClr val="FFC000"/>
                </a:solidFill>
                <a:sym typeface="Wingdings" panose="05000000000000000000" pitchFamily="2" charset="2"/>
              </a:rPr>
              <a:t>Time bin centroid with PA Pulse truncation: </a:t>
            </a:r>
            <a:r>
              <a:rPr lang="en-US" sz="1400" dirty="0" smtClean="0">
                <a:solidFill>
                  <a:schemeClr val="bg1"/>
                </a:solidFill>
                <a:sym typeface="Wingdings" panose="05000000000000000000" pitchFamily="2" charset="2"/>
              </a:rPr>
              <a:t>Due to the rather slow falling edge of the PA response function, the amplitude of this tail doesn’t accurately represent charge that is in the detector, so we must truncate the pulse shape.  This is a balancing act since some charge does in fact arrive later in time amount of truncation must be optimized (done!) </a:t>
            </a:r>
          </a:p>
          <a:p>
            <a:endParaRPr lang="en-US" sz="1400" dirty="0" smtClean="0">
              <a:solidFill>
                <a:schemeClr val="bg1"/>
              </a:solidFill>
              <a:sym typeface="Wingdings" panose="05000000000000000000" pitchFamily="2" charset="2"/>
            </a:endParaRPr>
          </a:p>
          <a:p>
            <a:endParaRPr lang="en-US" sz="1400" dirty="0">
              <a:solidFill>
                <a:schemeClr val="bg1"/>
              </a:solidFill>
              <a:sym typeface="Wingdings" panose="05000000000000000000" pitchFamily="2" charset="2"/>
            </a:endParaRPr>
          </a:p>
          <a:p>
            <a:r>
              <a:rPr lang="en-US" sz="1400" dirty="0" smtClean="0">
                <a:solidFill>
                  <a:schemeClr val="bg1"/>
                </a:solidFill>
              </a:rPr>
              <a:t> </a:t>
            </a:r>
          </a:p>
          <a:p>
            <a:endParaRPr lang="en-US" dirty="0"/>
          </a:p>
        </p:txBody>
      </p:sp>
    </p:spTree>
    <p:extLst>
      <p:ext uri="{BB962C8B-B14F-4D97-AF65-F5344CB8AC3E}">
        <p14:creationId xmlns:p14="http://schemas.microsoft.com/office/powerpoint/2010/main" val="1913509555"/>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365</TotalTime>
  <Words>1123</Words>
  <Application>Microsoft Office PowerPoint</Application>
  <PresentationFormat>Widescreen</PresentationFormat>
  <Paragraphs>169</Paragraphs>
  <Slides>10</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Arial</vt:lpstr>
      <vt:lpstr>Calibri</vt:lpstr>
      <vt:lpstr>Century Gothic</vt:lpstr>
      <vt:lpstr>Constantia</vt:lpstr>
      <vt:lpstr>Corbel</vt:lpstr>
      <vt:lpstr>Symbol</vt:lpstr>
      <vt:lpstr>Wingdings</vt:lpstr>
      <vt:lpstr>Wingdings 3</vt:lpstr>
      <vt:lpstr>Slice</vt:lpstr>
      <vt:lpstr>GEM Minidrift detector with chevron Readout</vt:lpstr>
      <vt:lpstr>Align mini-drift and Ref. detector</vt:lpstr>
      <vt:lpstr>Example: Phi Scan, theta_x,y Scan</vt:lpstr>
      <vt:lpstr> Vector Reco. Methods Investigated </vt:lpstr>
      <vt:lpstr>Some Event Displays for time bin centroid method</vt:lpstr>
      <vt:lpstr>CENTROID Calc.</vt:lpstr>
      <vt:lpstr>Vector Reco (zero degrees)</vt:lpstr>
      <vt:lpstr>Vector Reco (30 degrees)</vt:lpstr>
      <vt:lpstr>Compare Resolution</vt:lpstr>
      <vt:lpstr>Conclusions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GEM Minidrift detector with chevron Readout</dc:title>
  <dc:creator>Amnet Copyeditor</dc:creator>
  <cp:lastModifiedBy>Bob Azmoun</cp:lastModifiedBy>
  <cp:revision>37</cp:revision>
  <dcterms:created xsi:type="dcterms:W3CDTF">2014-10-06T04:08:07Z</dcterms:created>
  <dcterms:modified xsi:type="dcterms:W3CDTF">2014-10-06T14:56:29Z</dcterms:modified>
</cp:coreProperties>
</file>